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60" r:id="rId3"/>
    <p:sldId id="261" r:id="rId4"/>
    <p:sldId id="262" r:id="rId5"/>
    <p:sldId id="263" r:id="rId6"/>
    <p:sldId id="290" r:id="rId7"/>
    <p:sldId id="291" r:id="rId8"/>
    <p:sldId id="264" r:id="rId9"/>
    <p:sldId id="267" r:id="rId10"/>
    <p:sldId id="268" r:id="rId11"/>
    <p:sldId id="269" r:id="rId12"/>
    <p:sldId id="265" r:id="rId13"/>
    <p:sldId id="266" r:id="rId14"/>
    <p:sldId id="270" r:id="rId15"/>
    <p:sldId id="271" r:id="rId16"/>
    <p:sldId id="272" r:id="rId17"/>
    <p:sldId id="273" r:id="rId18"/>
    <p:sldId id="274" r:id="rId19"/>
    <p:sldId id="275" r:id="rId20"/>
    <p:sldId id="292" r:id="rId21"/>
    <p:sldId id="276" r:id="rId22"/>
    <p:sldId id="278" r:id="rId23"/>
    <p:sldId id="279" r:id="rId24"/>
    <p:sldId id="280" r:id="rId25"/>
    <p:sldId id="281" r:id="rId26"/>
    <p:sldId id="282" r:id="rId27"/>
    <p:sldId id="293" r:id="rId28"/>
    <p:sldId id="283" r:id="rId29"/>
    <p:sldId id="284" r:id="rId30"/>
    <p:sldId id="285" r:id="rId31"/>
    <p:sldId id="286" r:id="rId32"/>
    <p:sldId id="287" r:id="rId33"/>
    <p:sldId id="288" r:id="rId34"/>
    <p:sldId id="294" r:id="rId35"/>
    <p:sldId id="25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14D65-4258-4AFA-A0F9-0687A9B14437}" type="datetimeFigureOut">
              <a:rPr lang="en-AU" smtClean="0"/>
              <a:t>16/11/2021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A4D32-80B6-444B-A678-B6B8D45D9C73}" type="slidenum">
              <a:rPr lang="en-AU" smtClean="0"/>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require more than one slide</a:t>
            </a:r>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pPr/>
              <a:t>5</a:t>
            </a:fld>
            <a:endParaRPr lang="en-US"/>
          </a:p>
        </p:txBody>
      </p:sp>
    </p:spTree>
    <p:extLst>
      <p:ext uri="{BB962C8B-B14F-4D97-AF65-F5344CB8AC3E}">
        <p14:creationId xmlns="" xmlns:p14="http://schemas.microsoft.com/office/powerpoint/2010/main" val="4265826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C95F8-CAB5-4F8C-9608-AA8D2E77FB99}" type="datetimeFigureOut">
              <a:rPr lang="en-US" smtClean="0"/>
              <a:pPr/>
              <a:t>11/16/2021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34592-0310-4387-B628-0A980EBCE0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5.austlii.edu.au/au/legis/cth/consol_act/sia1993473/s165.html" TargetMode="External"/><Relationship Id="rId2" Type="http://schemas.openxmlformats.org/officeDocument/2006/relationships/hyperlink" Target="http://www5.austlii.edu.au/au/legis/cth/consol_act/sia1993473/s129.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5.austlii.edu.au/au/legis/cth/consol_act/sia1993473/s38a.html" TargetMode="External"/><Relationship Id="rId2" Type="http://schemas.openxmlformats.org/officeDocument/2006/relationships/hyperlink" Target="http://www5.austlii.edu.au/au/legis/cth/consol_act/sia1993473/s242.html"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www.austlii.edu.au/au/legis/cth/consol_act/ca200117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mailto:sales@justsign.com.au" TargetMode="External"/><Relationship Id="rId3" Type="http://schemas.openxmlformats.org/officeDocument/2006/relationships/hyperlink" Target="http://www.trustdeed.com.au/" TargetMode="External"/><Relationship Id="rId7" Type="http://schemas.openxmlformats.org/officeDocument/2006/relationships/hyperlink" Target="mailto:sales@onlinesmsfaudit.com.au" TargetMode="External"/><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hyperlink" Target="mailto:sales@trustdeed.com.au" TargetMode="External"/><Relationship Id="rId5" Type="http://schemas.openxmlformats.org/officeDocument/2006/relationships/hyperlink" Target="http://www.justsign.com.au/" TargetMode="External"/><Relationship Id="rId4" Type="http://schemas.openxmlformats.org/officeDocument/2006/relationships/hyperlink" Target="http://www.onlinesmsfaudit.com.a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lassic.austlii.edu.au/au/legis/cth/consol_act/sia1993473/s10.html" TargetMode="External"/><Relationship Id="rId2" Type="http://schemas.openxmlformats.org/officeDocument/2006/relationships/hyperlink" Target="http://classic.austlii.edu.au/au/legis/cth/consol_act/sia1993473/s38.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5.austlii.edu.au/au/legis/cth/consol_act/sia1993473/s59.htm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683568" y="5172670"/>
            <a:ext cx="7772400" cy="1685330"/>
          </a:xfrm>
        </p:spPr>
        <p:txBody>
          <a:bodyPr>
            <a:normAutofit fontScale="90000"/>
          </a:bodyPr>
          <a:lstStyle/>
          <a:p>
            <a:r>
              <a:rPr lang="en-AU" sz="3600" dirty="0" smtClean="0"/>
              <a:t>What audit situations require a Contravention report to be lodged</a:t>
            </a:r>
            <a:r>
              <a:rPr lang="en-AU" sz="3600" dirty="0" smtClean="0"/>
              <a:t>?</a:t>
            </a:r>
            <a:r>
              <a:rPr lang="en-AU" sz="3600" dirty="0" smtClean="0"/>
              <a:t/>
            </a:r>
            <a:br>
              <a:rPr lang="en-AU" sz="3600" dirty="0" smtClean="0"/>
            </a:br>
            <a:r>
              <a:rPr lang="en-AU" sz="4000" dirty="0" smtClean="0"/>
              <a:t> </a:t>
            </a:r>
          </a:p>
        </p:txBody>
      </p:sp>
      <p:sp>
        <p:nvSpPr>
          <p:cNvPr id="3" name="Rectangle 6"/>
          <p:cNvSpPr>
            <a:spLocks noChangeArrowheads="1"/>
          </p:cNvSpPr>
          <p:nvPr/>
        </p:nvSpPr>
        <p:spPr bwMode="auto">
          <a:xfrm>
            <a:off x="-252535" y="1412776"/>
            <a:ext cx="3744416" cy="936104"/>
          </a:xfrm>
          <a:prstGeom prst="rect">
            <a:avLst/>
          </a:prstGeom>
          <a:noFill/>
          <a:ln w="9525">
            <a:noFill/>
            <a:miter lim="800000"/>
            <a:headEnd/>
            <a:tailEnd/>
          </a:ln>
        </p:spPr>
        <p:txBody>
          <a:bodyPr anchor="ctr"/>
          <a:lstStyle/>
          <a:p>
            <a:pPr algn="ctr"/>
            <a:r>
              <a:rPr lang="en-AU" sz="2800" dirty="0">
                <a:solidFill>
                  <a:schemeClr val="tx2"/>
                </a:solidFill>
              </a:rPr>
              <a:t>Manoj </a:t>
            </a:r>
            <a:r>
              <a:rPr lang="en-AU" sz="2800" dirty="0" smtClean="0">
                <a:solidFill>
                  <a:schemeClr val="tx2"/>
                </a:solidFill>
              </a:rPr>
              <a:t>Abichandani</a:t>
            </a:r>
          </a:p>
          <a:p>
            <a:pPr algn="ctr"/>
            <a:endParaRPr lang="en-US" dirty="0">
              <a:solidFill>
                <a:schemeClr val="tx2"/>
              </a:solidFill>
            </a:endParaRPr>
          </a:p>
        </p:txBody>
      </p:sp>
      <p:sp>
        <p:nvSpPr>
          <p:cNvPr id="4" name="Rectangle 3"/>
          <p:cNvSpPr>
            <a:spLocks noGrp="1" noChangeArrowheads="1"/>
          </p:cNvSpPr>
          <p:nvPr>
            <p:ph type="subTitle" idx="1"/>
          </p:nvPr>
        </p:nvSpPr>
        <p:spPr>
          <a:xfrm>
            <a:off x="-684584" y="1772816"/>
            <a:ext cx="4320480" cy="1224136"/>
          </a:xfrm>
        </p:spPr>
        <p:txBody>
          <a:bodyPr>
            <a:normAutofit fontScale="92500" lnSpcReduction="20000"/>
          </a:bodyPr>
          <a:lstStyle/>
          <a:p>
            <a:pPr eaLnBrk="1" hangingPunct="1"/>
            <a:endParaRPr lang="en-AU" dirty="0" smtClean="0"/>
          </a:p>
          <a:p>
            <a:pPr>
              <a:spcBef>
                <a:spcPts val="600"/>
              </a:spcBef>
            </a:pPr>
            <a:r>
              <a:rPr lang="en-AU" sz="2000" dirty="0" smtClean="0"/>
              <a:t> </a:t>
            </a:r>
            <a:r>
              <a:rPr lang="en-AU" sz="2000" dirty="0" smtClean="0"/>
              <a:t>SMSF Specialist (UNSW)</a:t>
            </a:r>
          </a:p>
          <a:p>
            <a:pPr eaLnBrk="1" hangingPunct="1"/>
            <a:r>
              <a:rPr lang="en-AU" dirty="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solidFill>
                  <a:schemeClr val="tx2"/>
                </a:solidFill>
                <a:latin typeface="+mj-lt"/>
                <a:ea typeface="+mj-ea"/>
                <a:cs typeface="+mj-cs"/>
              </a:rPr>
              <a:t>Civil Penalty Provisions</a:t>
            </a:r>
            <a:endParaRPr lang="en-AU" sz="3200" dirty="0"/>
          </a:p>
        </p:txBody>
      </p:sp>
      <p:sp>
        <p:nvSpPr>
          <p:cNvPr id="3" name="Content Placeholder 2"/>
          <p:cNvSpPr>
            <a:spLocks noGrp="1"/>
          </p:cNvSpPr>
          <p:nvPr>
            <p:ph idx="1"/>
          </p:nvPr>
        </p:nvSpPr>
        <p:spPr>
          <a:xfrm>
            <a:off x="395536" y="1268760"/>
            <a:ext cx="8229600" cy="5328592"/>
          </a:xfrm>
        </p:spPr>
        <p:txBody>
          <a:bodyPr>
            <a:normAutofit fontScale="92500" lnSpcReduction="20000"/>
          </a:bodyPr>
          <a:lstStyle/>
          <a:p>
            <a:pPr>
              <a:buNone/>
            </a:pPr>
            <a:r>
              <a:rPr lang="en-AU" sz="2000" dirty="0" smtClean="0"/>
              <a:t>Section 193</a:t>
            </a:r>
          </a:p>
          <a:p>
            <a:pPr>
              <a:buNone/>
            </a:pPr>
            <a:r>
              <a:rPr lang="en-AU" sz="2000" dirty="0" smtClean="0">
                <a:solidFill>
                  <a:schemeClr val="tx1"/>
                </a:solidFill>
                <a:latin typeface="+mn-lt"/>
                <a:ea typeface="+mn-ea"/>
                <a:cs typeface="+mn-cs"/>
              </a:rPr>
              <a:t>Each of the following provisions of this Act is a civil </a:t>
            </a:r>
            <a:r>
              <a:rPr lang="en-AU" sz="2000" dirty="0" smtClean="0">
                <a:solidFill>
                  <a:schemeClr val="tx1"/>
                </a:solidFill>
                <a:latin typeface="+mn-lt"/>
                <a:ea typeface="+mn-ea"/>
                <a:cs typeface="+mn-cs"/>
                <a:hlinkClick r:id="rId2"/>
              </a:rPr>
              <a:t>penalty</a:t>
            </a:r>
            <a:r>
              <a:rPr lang="en-AU" sz="2000" dirty="0" smtClean="0">
                <a:solidFill>
                  <a:schemeClr val="tx1"/>
                </a:solidFill>
                <a:latin typeface="+mn-lt"/>
                <a:ea typeface="+mn-ea"/>
                <a:cs typeface="+mn-cs"/>
              </a:rPr>
              <a:t> provision:</a:t>
            </a:r>
          </a:p>
          <a:p>
            <a:pPr>
              <a:buNone/>
            </a:pPr>
            <a:r>
              <a:rPr lang="en-AU" sz="2000" dirty="0" smtClean="0">
                <a:solidFill>
                  <a:schemeClr val="tx1"/>
                </a:solidFill>
                <a:latin typeface="+mn-lt"/>
                <a:ea typeface="+mn-ea"/>
                <a:cs typeface="+mn-cs"/>
              </a:rPr>
              <a:t>        </a:t>
            </a:r>
            <a:r>
              <a:rPr lang="en-AU" sz="2000" dirty="0" smtClean="0">
                <a:solidFill>
                  <a:schemeClr val="tx1"/>
                </a:solidFill>
                <a:latin typeface="+mn-lt"/>
                <a:ea typeface="+mn-ea"/>
                <a:cs typeface="+mn-cs"/>
              </a:rPr>
              <a:t>	    </a:t>
            </a:r>
            <a:r>
              <a:rPr lang="en-AU" sz="2000" dirty="0" smtClean="0">
                <a:solidFill>
                  <a:schemeClr val="tx1"/>
                </a:solidFill>
                <a:latin typeface="+mn-lt"/>
                <a:ea typeface="+mn-ea"/>
                <a:cs typeface="+mn-cs"/>
              </a:rPr>
              <a:t>(a)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62(1);</a:t>
            </a:r>
          </a:p>
          <a:p>
            <a:pPr>
              <a:buNone/>
            </a:pPr>
            <a:r>
              <a:rPr lang="en-AU" sz="2000" dirty="0" smtClean="0">
                <a:solidFill>
                  <a:schemeClr val="tx1"/>
                </a:solidFill>
                <a:latin typeface="+mn-lt"/>
                <a:ea typeface="+mn-ea"/>
                <a:cs typeface="+mn-cs"/>
              </a:rPr>
              <a:t>                     (b)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65(1);</a:t>
            </a:r>
          </a:p>
          <a:p>
            <a:pPr>
              <a:buNone/>
            </a:pPr>
            <a:r>
              <a:rPr lang="en-AU" sz="2000" dirty="0" smtClean="0">
                <a:solidFill>
                  <a:schemeClr val="tx1"/>
                </a:solidFill>
                <a:latin typeface="+mn-lt"/>
                <a:ea typeface="+mn-ea"/>
                <a:cs typeface="+mn-cs"/>
              </a:rPr>
              <a:t>                     (c)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67(1);</a:t>
            </a:r>
          </a:p>
          <a:p>
            <a:pPr>
              <a:buNone/>
            </a:pPr>
            <a:r>
              <a:rPr lang="en-AU" sz="2000" dirty="0" smtClean="0">
                <a:solidFill>
                  <a:schemeClr val="tx1"/>
                </a:solidFill>
                <a:latin typeface="+mn-lt"/>
                <a:ea typeface="+mn-ea"/>
                <a:cs typeface="+mn-cs"/>
              </a:rPr>
              <a:t>                    (ca)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68B(1);</a:t>
            </a:r>
          </a:p>
          <a:p>
            <a:pPr>
              <a:buNone/>
            </a:pPr>
            <a:r>
              <a:rPr lang="en-AU" sz="2000" dirty="0" smtClean="0">
                <a:solidFill>
                  <a:schemeClr val="tx1"/>
                </a:solidFill>
                <a:latin typeface="+mn-lt"/>
                <a:ea typeface="+mn-ea"/>
                <a:cs typeface="+mn-cs"/>
              </a:rPr>
              <a:t>                     (d)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84(1);</a:t>
            </a:r>
          </a:p>
          <a:p>
            <a:pPr>
              <a:buNone/>
            </a:pPr>
            <a:r>
              <a:rPr lang="en-AU" sz="2000" dirty="0" smtClean="0">
                <a:solidFill>
                  <a:schemeClr val="tx1"/>
                </a:solidFill>
                <a:latin typeface="+mn-lt"/>
                <a:ea typeface="+mn-ea"/>
                <a:cs typeface="+mn-cs"/>
              </a:rPr>
              <a:t>                     (e)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85(1);</a:t>
            </a:r>
          </a:p>
          <a:p>
            <a:pPr>
              <a:buNone/>
            </a:pPr>
            <a:r>
              <a:rPr lang="en-AU" sz="2000" dirty="0" smtClean="0">
                <a:solidFill>
                  <a:schemeClr val="tx1"/>
                </a:solidFill>
                <a:latin typeface="+mn-lt"/>
                <a:ea typeface="+mn-ea"/>
                <a:cs typeface="+mn-cs"/>
              </a:rPr>
              <a:t>                      (f)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95(1);</a:t>
            </a:r>
          </a:p>
          <a:p>
            <a:pPr>
              <a:buNone/>
            </a:pPr>
            <a:r>
              <a:rPr lang="en-AU" sz="2000" dirty="0" smtClean="0">
                <a:solidFill>
                  <a:schemeClr val="tx1"/>
                </a:solidFill>
                <a:latin typeface="+mn-lt"/>
                <a:ea typeface="+mn-ea"/>
                <a:cs typeface="+mn-cs"/>
              </a:rPr>
              <a:t>                     (g)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97(1);</a:t>
            </a:r>
          </a:p>
          <a:p>
            <a:pPr>
              <a:buNone/>
            </a:pPr>
            <a:r>
              <a:rPr lang="en-AU" sz="2000" dirty="0" smtClean="0">
                <a:solidFill>
                  <a:schemeClr val="tx1"/>
                </a:solidFill>
                <a:latin typeface="+mn-lt"/>
                <a:ea typeface="+mn-ea"/>
                <a:cs typeface="+mn-cs"/>
              </a:rPr>
              <a:t>                     (h)  section 98;</a:t>
            </a:r>
          </a:p>
          <a:p>
            <a:pPr>
              <a:buNone/>
            </a:pPr>
            <a:r>
              <a:rPr lang="en-AU" sz="2000" dirty="0" smtClean="0">
                <a:solidFill>
                  <a:schemeClr val="tx1"/>
                </a:solidFill>
                <a:latin typeface="+mn-lt"/>
                <a:ea typeface="+mn-ea"/>
                <a:cs typeface="+mn-cs"/>
              </a:rPr>
              <a:t>                      (</a:t>
            </a:r>
            <a:r>
              <a:rPr lang="en-AU" sz="2000" dirty="0" err="1" smtClean="0">
                <a:solidFill>
                  <a:schemeClr val="tx1"/>
                </a:solidFill>
                <a:latin typeface="+mn-lt"/>
                <a:ea typeface="+mn-ea"/>
                <a:cs typeface="+mn-cs"/>
              </a:rPr>
              <a:t>i</a:t>
            </a:r>
            <a:r>
              <a:rPr lang="en-AU" sz="2000" dirty="0" smtClean="0">
                <a:solidFill>
                  <a:schemeClr val="tx1"/>
                </a:solidFill>
                <a:latin typeface="+mn-lt"/>
                <a:ea typeface="+mn-ea"/>
                <a:cs typeface="+mn-cs"/>
              </a:rPr>
              <a:t>)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106(1);</a:t>
            </a:r>
          </a:p>
          <a:p>
            <a:pPr>
              <a:buNone/>
            </a:pPr>
            <a:r>
              <a:rPr lang="en-AU" sz="2000" dirty="0" smtClean="0">
                <a:solidFill>
                  <a:schemeClr val="tx1"/>
                </a:solidFill>
                <a:latin typeface="+mn-lt"/>
                <a:ea typeface="+mn-ea"/>
                <a:cs typeface="+mn-cs"/>
              </a:rPr>
              <a:t>                      (j)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109(1);</a:t>
            </a:r>
          </a:p>
          <a:p>
            <a:pPr>
              <a:buNone/>
            </a:pPr>
            <a:r>
              <a:rPr lang="en-AU" sz="2000" dirty="0" smtClean="0">
                <a:solidFill>
                  <a:schemeClr val="tx1"/>
                </a:solidFill>
                <a:latin typeface="+mn-lt"/>
                <a:ea typeface="+mn-ea"/>
                <a:cs typeface="+mn-cs"/>
              </a:rPr>
              <a:t>                    (</a:t>
            </a:r>
            <a:r>
              <a:rPr lang="en-AU" sz="2000" dirty="0" err="1" smtClean="0">
                <a:solidFill>
                  <a:schemeClr val="tx1"/>
                </a:solidFill>
                <a:latin typeface="+mn-lt"/>
                <a:ea typeface="+mn-ea"/>
                <a:cs typeface="+mn-cs"/>
              </a:rPr>
              <a:t>ja</a:t>
            </a:r>
            <a:r>
              <a:rPr lang="en-AU" sz="2000" dirty="0" smtClean="0">
                <a:solidFill>
                  <a:schemeClr val="tx1"/>
                </a:solidFill>
                <a:latin typeface="+mn-lt"/>
                <a:ea typeface="+mn-ea"/>
                <a:cs typeface="+mn-cs"/>
              </a:rPr>
              <a:t>)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109(1A);</a:t>
            </a:r>
          </a:p>
          <a:p>
            <a:pPr>
              <a:buNone/>
            </a:pPr>
            <a:r>
              <a:rPr lang="en-AU" sz="2000" dirty="0" smtClean="0">
                <a:solidFill>
                  <a:schemeClr val="tx1"/>
                </a:solidFill>
                <a:latin typeface="+mn-lt"/>
                <a:ea typeface="+mn-ea"/>
                <a:cs typeface="+mn-cs"/>
              </a:rPr>
              <a:t>                     (k)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117(3);</a:t>
            </a:r>
          </a:p>
          <a:p>
            <a:pPr>
              <a:buNone/>
            </a:pPr>
            <a:r>
              <a:rPr lang="en-AU" sz="2000" dirty="0" smtClean="0">
                <a:solidFill>
                  <a:schemeClr val="tx1"/>
                </a:solidFill>
                <a:latin typeface="+mn-lt"/>
                <a:ea typeface="+mn-ea"/>
                <a:cs typeface="+mn-cs"/>
              </a:rPr>
              <a:t>                      (l)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242M(1);</a:t>
            </a:r>
          </a:p>
          <a:p>
            <a:pPr>
              <a:buNone/>
            </a:pPr>
            <a:r>
              <a:rPr lang="en-AU" sz="2000" dirty="0" smtClean="0">
                <a:solidFill>
                  <a:schemeClr val="tx1"/>
                </a:solidFill>
                <a:latin typeface="+mn-lt"/>
                <a:ea typeface="+mn-ea"/>
                <a:cs typeface="+mn-cs"/>
              </a:rPr>
              <a:t>                    (m)  section 388;</a:t>
            </a:r>
          </a:p>
          <a:p>
            <a:pPr>
              <a:buNone/>
            </a:pPr>
            <a:r>
              <a:rPr lang="en-AU" sz="2000" dirty="0" smtClean="0">
                <a:solidFill>
                  <a:schemeClr val="tx1"/>
                </a:solidFill>
                <a:latin typeface="+mn-lt"/>
                <a:ea typeface="+mn-ea"/>
                <a:cs typeface="+mn-cs"/>
              </a:rPr>
              <a:t>                     (n)  section 394.</a:t>
            </a:r>
          </a:p>
          <a:p>
            <a:pPr>
              <a:buNone/>
            </a:pP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l"/>
            <a:r>
              <a:rPr lang="en-AU" sz="3200" dirty="0" smtClean="0"/>
              <a:t>What is a Provision of the Act</a:t>
            </a:r>
            <a:endParaRPr lang="en-AU" sz="3200" dirty="0"/>
          </a:p>
        </p:txBody>
      </p:sp>
      <p:sp>
        <p:nvSpPr>
          <p:cNvPr id="3" name="Content Placeholder 2"/>
          <p:cNvSpPr>
            <a:spLocks noGrp="1"/>
          </p:cNvSpPr>
          <p:nvPr>
            <p:ph idx="1"/>
          </p:nvPr>
        </p:nvSpPr>
        <p:spPr>
          <a:xfrm>
            <a:off x="395536" y="1196752"/>
            <a:ext cx="8229600" cy="5400600"/>
          </a:xfrm>
        </p:spPr>
        <p:txBody>
          <a:bodyPr/>
          <a:lstStyle/>
          <a:p>
            <a:pPr>
              <a:buNone/>
            </a:pPr>
            <a:r>
              <a:rPr lang="en-AU" sz="2000" dirty="0" smtClean="0">
                <a:solidFill>
                  <a:srgbClr val="FF0000"/>
                </a:solidFill>
              </a:rPr>
              <a:t>Section </a:t>
            </a:r>
            <a:r>
              <a:rPr lang="en-AU" sz="2000" dirty="0" smtClean="0">
                <a:solidFill>
                  <a:srgbClr val="FF0000"/>
                </a:solidFill>
              </a:rPr>
              <a:t>38A (</a:t>
            </a:r>
            <a:r>
              <a:rPr lang="en-AU" sz="2000" dirty="0" err="1" smtClean="0">
                <a:solidFill>
                  <a:srgbClr val="FF0000"/>
                </a:solidFill>
              </a:rPr>
              <a:t>ab</a:t>
            </a:r>
            <a:r>
              <a:rPr lang="en-AU" sz="2000" dirty="0" smtClean="0">
                <a:solidFill>
                  <a:srgbClr val="FF0000"/>
                </a:solidFill>
              </a:rPr>
              <a:t>)</a:t>
            </a:r>
            <a:endParaRPr lang="en-AU" sz="2000" dirty="0" smtClean="0">
              <a:solidFill>
                <a:srgbClr val="FF0000"/>
              </a:solidFill>
            </a:endParaRPr>
          </a:p>
          <a:p>
            <a:pPr>
              <a:buNone/>
            </a:pPr>
            <a:r>
              <a:rPr lang="en-AU" sz="2000" dirty="0" smtClean="0">
                <a:solidFill>
                  <a:schemeClr val="tx1"/>
                </a:solidFill>
                <a:latin typeface="+mn-lt"/>
                <a:ea typeface="+mn-ea"/>
                <a:cs typeface="+mn-cs"/>
              </a:rPr>
              <a:t>                   (</a:t>
            </a:r>
            <a:r>
              <a:rPr lang="en-AU" sz="2000" dirty="0" err="1" smtClean="0">
                <a:solidFill>
                  <a:schemeClr val="tx1"/>
                </a:solidFill>
                <a:latin typeface="+mn-lt"/>
                <a:ea typeface="+mn-ea"/>
                <a:cs typeface="+mn-cs"/>
              </a:rPr>
              <a:t>ab</a:t>
            </a:r>
            <a:r>
              <a:rPr lang="en-AU" sz="2000" dirty="0" smtClean="0">
                <a:solidFill>
                  <a:schemeClr val="tx1"/>
                </a:solidFill>
                <a:latin typeface="+mn-lt"/>
                <a:ea typeface="+mn-ea"/>
                <a:cs typeface="+mn-cs"/>
              </a:rPr>
              <a:t>)  for a superannuation entity that is a self managed superannuation </a:t>
            </a:r>
            <a:r>
              <a:rPr lang="en-AU" sz="2000" dirty="0" smtClean="0">
                <a:solidFill>
                  <a:schemeClr val="tx1"/>
                </a:solidFill>
                <a:latin typeface="+mn-lt"/>
                <a:ea typeface="+mn-ea"/>
                <a:cs typeface="+mn-cs"/>
                <a:hlinkClick r:id="rId2"/>
              </a:rPr>
              <a:t>fund</a:t>
            </a:r>
            <a:r>
              <a:rPr lang="en-AU" sz="2000" dirty="0" smtClean="0">
                <a:solidFill>
                  <a:schemeClr val="tx1"/>
                </a:solidFill>
                <a:latin typeface="+mn-lt"/>
                <a:ea typeface="+mn-ea"/>
                <a:cs typeface="+mn-cs"/>
              </a:rPr>
              <a:t>--any of the following provisions in </a:t>
            </a:r>
            <a:r>
              <a:rPr lang="en-AU" sz="2000" dirty="0" smtClean="0">
                <a:solidFill>
                  <a:srgbClr val="FF0000"/>
                </a:solidFill>
                <a:latin typeface="+mn-lt"/>
                <a:ea typeface="+mn-ea"/>
                <a:cs typeface="+mn-cs"/>
              </a:rPr>
              <a:t>Schedule 1 to the </a:t>
            </a:r>
            <a:r>
              <a:rPr lang="en-AU" sz="2000" i="1" dirty="0" smtClean="0">
                <a:solidFill>
                  <a:srgbClr val="FF0000"/>
                </a:solidFill>
                <a:latin typeface="+mn-lt"/>
                <a:ea typeface="+mn-ea"/>
                <a:cs typeface="+mn-cs"/>
              </a:rPr>
              <a:t>Taxation Administration Act 1953 </a:t>
            </a:r>
            <a:r>
              <a:rPr lang="en-AU" sz="2000" dirty="0" smtClean="0">
                <a:solidFill>
                  <a:srgbClr val="FF0000"/>
                </a:solidFill>
                <a:latin typeface="+mn-lt"/>
                <a:ea typeface="+mn-ea"/>
                <a:cs typeface="+mn-cs"/>
              </a:rPr>
              <a:t>:</a:t>
            </a:r>
          </a:p>
          <a:p>
            <a:pPr>
              <a:buNone/>
            </a:pPr>
            <a:r>
              <a:rPr lang="en-AU" sz="2000" dirty="0" smtClean="0">
                <a:solidFill>
                  <a:schemeClr val="tx1"/>
                </a:solidFill>
                <a:latin typeface="+mn-lt"/>
                <a:ea typeface="+mn-ea"/>
                <a:cs typeface="+mn-cs"/>
              </a:rPr>
              <a:t>                              (</a:t>
            </a:r>
            <a:r>
              <a:rPr lang="en-AU" sz="2000" dirty="0" err="1" smtClean="0">
                <a:solidFill>
                  <a:schemeClr val="tx1"/>
                </a:solidFill>
                <a:latin typeface="+mn-lt"/>
                <a:ea typeface="+mn-ea"/>
                <a:cs typeface="+mn-cs"/>
              </a:rPr>
              <a:t>i</a:t>
            </a:r>
            <a:r>
              <a:rPr lang="en-AU" sz="2000" dirty="0" smtClean="0">
                <a:solidFill>
                  <a:schemeClr val="tx1"/>
                </a:solidFill>
                <a:latin typeface="+mn-lt"/>
                <a:ea typeface="+mn-ea"/>
                <a:cs typeface="+mn-cs"/>
              </a:rPr>
              <a:t>)  </a:t>
            </a:r>
            <a:r>
              <a:rPr lang="en-AU" sz="2000" dirty="0" smtClean="0">
                <a:solidFill>
                  <a:schemeClr val="tx1"/>
                </a:solidFill>
                <a:latin typeface="+mn-lt"/>
                <a:ea typeface="+mn-ea"/>
                <a:cs typeface="+mn-cs"/>
                <a:hlinkClick r:id="rId3"/>
              </a:rPr>
              <a:t>subsections</a:t>
            </a:r>
            <a:r>
              <a:rPr lang="en-AU" sz="2000" dirty="0" smtClean="0">
                <a:solidFill>
                  <a:schemeClr val="tx1"/>
                </a:solidFill>
                <a:latin typeface="+mn-lt"/>
                <a:ea typeface="+mn-ea"/>
                <a:cs typeface="+mn-cs"/>
              </a:rPr>
              <a:t> 284-75(1) and (4) and section 284-95;</a:t>
            </a:r>
          </a:p>
          <a:p>
            <a:pPr>
              <a:buNone/>
            </a:pPr>
            <a:r>
              <a:rPr lang="en-AU" sz="2000" dirty="0" smtClean="0">
                <a:solidFill>
                  <a:schemeClr val="tx1"/>
                </a:solidFill>
                <a:latin typeface="+mn-lt"/>
                <a:ea typeface="+mn-ea"/>
                <a:cs typeface="+mn-cs"/>
              </a:rPr>
              <a:t>                             (ii)  Division 390;</a:t>
            </a:r>
          </a:p>
          <a:p>
            <a:pPr>
              <a:buNone/>
            </a:pPr>
            <a:r>
              <a:rPr lang="en-AU" sz="2000" dirty="0" smtClean="0">
                <a:solidFill>
                  <a:schemeClr val="tx1"/>
                </a:solidFill>
                <a:latin typeface="+mn-lt"/>
                <a:ea typeface="+mn-ea"/>
                <a:cs typeface="+mn-cs"/>
              </a:rPr>
              <a:t>                            (iii)  </a:t>
            </a:r>
            <a:r>
              <a:rPr lang="en-AU" sz="2000" dirty="0" smtClean="0">
                <a:solidFill>
                  <a:schemeClr val="tx1"/>
                </a:solidFill>
                <a:latin typeface="+mn-lt"/>
                <a:ea typeface="+mn-ea"/>
                <a:cs typeface="+mn-cs"/>
                <a:hlinkClick r:id="rId3"/>
              </a:rPr>
              <a:t>subsection</a:t>
            </a:r>
            <a:r>
              <a:rPr lang="en-AU" sz="2000" dirty="0" smtClean="0">
                <a:solidFill>
                  <a:schemeClr val="tx1"/>
                </a:solidFill>
                <a:latin typeface="+mn-lt"/>
                <a:ea typeface="+mn-ea"/>
                <a:cs typeface="+mn-cs"/>
              </a:rPr>
              <a:t> 136-80(1); or</a:t>
            </a:r>
          </a:p>
          <a:p>
            <a:pPr>
              <a:buNone/>
            </a:pPr>
            <a:r>
              <a:rPr lang="en-AU" sz="2000" dirty="0" smtClean="0">
                <a:solidFill>
                  <a:schemeClr val="tx1"/>
                </a:solidFill>
                <a:latin typeface="+mn-lt"/>
                <a:ea typeface="+mn-ea"/>
                <a:cs typeface="+mn-cs"/>
              </a:rPr>
              <a:t>                     (b)  any of the following provisions of the </a:t>
            </a:r>
            <a:r>
              <a:rPr lang="en-AU" sz="2000" i="1" dirty="0" smtClean="0">
                <a:solidFill>
                  <a:schemeClr val="tx1"/>
                </a:solidFill>
                <a:latin typeface="+mn-lt"/>
                <a:ea typeface="+mn-ea"/>
                <a:cs typeface="+mn-cs"/>
                <a:hlinkClick r:id="rId4"/>
              </a:rPr>
              <a:t>Corporations Act 2001</a:t>
            </a:r>
            <a:r>
              <a:rPr lang="en-AU" sz="2000" i="1" dirty="0" smtClean="0">
                <a:solidFill>
                  <a:schemeClr val="tx1"/>
                </a:solidFill>
                <a:latin typeface="+mn-lt"/>
                <a:ea typeface="+mn-ea"/>
                <a:cs typeface="+mn-cs"/>
              </a:rPr>
              <a:t> </a:t>
            </a:r>
            <a:r>
              <a:rPr lang="en-AU" sz="2000" dirty="0" smtClean="0">
                <a:solidFill>
                  <a:schemeClr val="tx1"/>
                </a:solidFill>
                <a:latin typeface="+mn-lt"/>
                <a:ea typeface="+mn-ea"/>
                <a:cs typeface="+mn-cs"/>
              </a:rPr>
              <a:t>as applying in relation to financial products (within the meaning of Chapter 7 of that Act) that are interests in the superannuation entity:</a:t>
            </a:r>
          </a:p>
          <a:p>
            <a:r>
              <a:rPr lang="en-AU" sz="2000" dirty="0" smtClean="0">
                <a:solidFill>
                  <a:schemeClr val="tx1"/>
                </a:solidFill>
                <a:latin typeface="+mn-lt"/>
                <a:ea typeface="+mn-ea"/>
                <a:cs typeface="+mn-cs"/>
              </a:rPr>
              <a:t>                             </a:t>
            </a:r>
            <a:endParaRPr lang="en-AU" sz="2000" dirty="0"/>
          </a:p>
        </p:txBody>
      </p:sp>
      <p:pic>
        <p:nvPicPr>
          <p:cNvPr id="4" name="Picture 3" descr="logo -trustdeed.png"/>
          <p:cNvPicPr>
            <a:picLocks noChangeAspect="1"/>
          </p:cNvPicPr>
          <p:nvPr/>
        </p:nvPicPr>
        <p:blipFill>
          <a:blip r:embed="rId5" cstate="print"/>
          <a:stretch>
            <a:fillRect/>
          </a:stretch>
        </p:blipFill>
        <p:spPr>
          <a:xfrm>
            <a:off x="5076056" y="6165304"/>
            <a:ext cx="3714750" cy="5619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t>Requirement of Audit</a:t>
            </a:r>
            <a:endParaRPr lang="en-AU" sz="3200" dirty="0"/>
          </a:p>
        </p:txBody>
      </p:sp>
      <p:sp>
        <p:nvSpPr>
          <p:cNvPr id="3" name="Content Placeholder 2"/>
          <p:cNvSpPr>
            <a:spLocks noGrp="1"/>
          </p:cNvSpPr>
          <p:nvPr>
            <p:ph idx="1"/>
          </p:nvPr>
        </p:nvSpPr>
        <p:spPr/>
        <p:txBody>
          <a:bodyPr/>
          <a:lstStyle/>
          <a:p>
            <a:pPr>
              <a:buNone/>
            </a:pPr>
            <a:r>
              <a:rPr lang="en-AU" sz="2400" b="1" dirty="0" smtClean="0">
                <a:solidFill>
                  <a:schemeClr val="tx1"/>
                </a:solidFill>
                <a:latin typeface="+mn-lt"/>
                <a:ea typeface="+mn-ea"/>
                <a:cs typeface="+mn-cs"/>
              </a:rPr>
              <a:t>Section 35C</a:t>
            </a:r>
          </a:p>
          <a:p>
            <a:pPr>
              <a:buNone/>
            </a:pPr>
            <a:endParaRPr lang="en-AU" sz="2400" b="1" dirty="0" smtClean="0">
              <a:solidFill>
                <a:schemeClr val="tx1"/>
              </a:solidFill>
              <a:latin typeface="+mn-lt"/>
              <a:ea typeface="+mn-ea"/>
              <a:cs typeface="+mn-cs"/>
            </a:endParaRPr>
          </a:p>
          <a:p>
            <a:pPr>
              <a:buNone/>
            </a:pPr>
            <a:r>
              <a:rPr lang="en-AU" sz="2400" b="1" dirty="0" smtClean="0">
                <a:solidFill>
                  <a:schemeClr val="tx1"/>
                </a:solidFill>
                <a:latin typeface="+mn-lt"/>
                <a:ea typeface="+mn-ea"/>
                <a:cs typeface="+mn-cs"/>
              </a:rPr>
              <a:t>Audit of accounts and statements</a:t>
            </a:r>
            <a:r>
              <a:rPr lang="en-AU" sz="2400" dirty="0" smtClean="0">
                <a:solidFill>
                  <a:schemeClr val="tx1"/>
                </a:solidFill>
                <a:latin typeface="+mn-lt"/>
                <a:ea typeface="+mn-ea"/>
                <a:cs typeface="+mn-cs"/>
              </a:rPr>
              <a:t>            </a:t>
            </a:r>
          </a:p>
          <a:p>
            <a:pPr>
              <a:buNone/>
            </a:pPr>
            <a:r>
              <a:rPr lang="en-AU" sz="2400" dirty="0" smtClean="0">
                <a:solidFill>
                  <a:schemeClr val="tx1"/>
                </a:solidFill>
                <a:latin typeface="+mn-lt"/>
                <a:ea typeface="+mn-ea"/>
                <a:cs typeface="+mn-cs"/>
              </a:rPr>
              <a:t>    For each year of income, each trustee of a superannuation entity that is a self managed superannuation fund must ensure that </a:t>
            </a:r>
            <a:r>
              <a:rPr lang="en-AU" sz="2400" b="1" u="sng" dirty="0" smtClean="0">
                <a:solidFill>
                  <a:schemeClr val="tx1"/>
                </a:solidFill>
                <a:latin typeface="+mn-lt"/>
                <a:ea typeface="+mn-ea"/>
                <a:cs typeface="+mn-cs"/>
              </a:rPr>
              <a:t>an approved SMSF auditor is appointed </a:t>
            </a:r>
            <a:r>
              <a:rPr lang="en-AU" sz="2400" dirty="0" smtClean="0">
                <a:solidFill>
                  <a:schemeClr val="tx1"/>
                </a:solidFill>
                <a:latin typeface="+mn-lt"/>
                <a:ea typeface="+mn-ea"/>
                <a:cs typeface="+mn-cs"/>
              </a:rPr>
              <a:t>to give the trustee or trustees </a:t>
            </a:r>
            <a:r>
              <a:rPr lang="en-AU" sz="2400" b="1" u="sng" dirty="0" smtClean="0">
                <a:solidFill>
                  <a:schemeClr val="tx1"/>
                </a:solidFill>
                <a:latin typeface="+mn-lt"/>
                <a:ea typeface="+mn-ea"/>
                <a:cs typeface="+mn-cs"/>
              </a:rPr>
              <a:t>a report, in the approved form</a:t>
            </a:r>
            <a:r>
              <a:rPr lang="en-AU" sz="2400" dirty="0" smtClean="0">
                <a:solidFill>
                  <a:schemeClr val="tx1"/>
                </a:solidFill>
                <a:latin typeface="+mn-lt"/>
                <a:ea typeface="+mn-ea"/>
                <a:cs typeface="+mn-cs"/>
              </a:rPr>
              <a:t>, of the operations of the entity for that year.</a:t>
            </a:r>
          </a:p>
          <a:p>
            <a:pPr>
              <a:buNone/>
            </a:pPr>
            <a:endParaRPr lang="en-AU"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l"/>
            <a:r>
              <a:rPr lang="en-AU" sz="3200" dirty="0" smtClean="0"/>
              <a:t>What must the </a:t>
            </a:r>
            <a:r>
              <a:rPr lang="en-AU" sz="3200" dirty="0" smtClean="0"/>
              <a:t>Audit Report Contain ?</a:t>
            </a:r>
            <a:endParaRPr lang="en-AU" sz="3200" dirty="0"/>
          </a:p>
        </p:txBody>
      </p:sp>
      <p:sp>
        <p:nvSpPr>
          <p:cNvPr id="3" name="Content Placeholder 2"/>
          <p:cNvSpPr>
            <a:spLocks noGrp="1"/>
          </p:cNvSpPr>
          <p:nvPr>
            <p:ph idx="1"/>
          </p:nvPr>
        </p:nvSpPr>
        <p:spPr>
          <a:xfrm>
            <a:off x="539552" y="1340768"/>
            <a:ext cx="8229600" cy="4525963"/>
          </a:xfrm>
        </p:spPr>
        <p:txBody>
          <a:bodyPr/>
          <a:lstStyle/>
          <a:p>
            <a:pPr>
              <a:buNone/>
            </a:pPr>
            <a:r>
              <a:rPr lang="en-AU" sz="2400" dirty="0" smtClean="0">
                <a:solidFill>
                  <a:schemeClr val="tx1"/>
                </a:solidFill>
                <a:latin typeface="+mn-lt"/>
                <a:ea typeface="+mn-ea"/>
                <a:cs typeface="+mn-cs"/>
              </a:rPr>
              <a:t>Section 35C (5) </a:t>
            </a:r>
          </a:p>
          <a:p>
            <a:pPr>
              <a:buNone/>
            </a:pPr>
            <a:r>
              <a:rPr lang="en-AU" sz="2400" dirty="0" smtClean="0">
                <a:solidFill>
                  <a:schemeClr val="tx1"/>
                </a:solidFill>
                <a:latin typeface="+mn-lt"/>
                <a:ea typeface="+mn-ea"/>
                <a:cs typeface="+mn-cs"/>
              </a:rPr>
              <a:t>(b)  must include a statement by the auditor as to the extent of the auditor's compliance with the </a:t>
            </a:r>
            <a:r>
              <a:rPr lang="en-AU" sz="2400" b="1" u="sng" dirty="0" smtClean="0">
                <a:solidFill>
                  <a:schemeClr val="tx1"/>
                </a:solidFill>
                <a:latin typeface="+mn-lt"/>
                <a:ea typeface="+mn-ea"/>
                <a:cs typeface="+mn-cs"/>
              </a:rPr>
              <a:t>auditor independence requirements</a:t>
            </a:r>
            <a:r>
              <a:rPr lang="en-AU" sz="2400" dirty="0" smtClean="0">
                <a:solidFill>
                  <a:schemeClr val="tx1"/>
                </a:solidFill>
                <a:latin typeface="+mn-lt"/>
                <a:ea typeface="+mn-ea"/>
                <a:cs typeface="+mn-cs"/>
              </a:rPr>
              <a:t> referred to </a:t>
            </a:r>
            <a:r>
              <a:rPr lang="en-AU" sz="2400" dirty="0" smtClean="0">
                <a:solidFill>
                  <a:schemeClr val="tx1"/>
                </a:solidFill>
                <a:latin typeface="+mn-lt"/>
                <a:ea typeface="+mn-ea"/>
                <a:cs typeface="+mn-cs"/>
              </a:rPr>
              <a:t>in paragraph</a:t>
            </a:r>
            <a:r>
              <a:rPr lang="en-AU" sz="2400" dirty="0" smtClean="0">
                <a:solidFill>
                  <a:schemeClr val="tx1"/>
                </a:solidFill>
                <a:latin typeface="+mn-lt"/>
                <a:ea typeface="+mn-ea"/>
                <a:cs typeface="+mn-cs"/>
              </a:rPr>
              <a:t> 128F(d); and</a:t>
            </a:r>
          </a:p>
          <a:p>
            <a:pPr>
              <a:buNone/>
            </a:pPr>
            <a:endParaRPr lang="en-AU" sz="2400" dirty="0" smtClean="0">
              <a:solidFill>
                <a:schemeClr val="tx1"/>
              </a:solidFill>
              <a:latin typeface="+mn-lt"/>
              <a:ea typeface="+mn-ea"/>
              <a:cs typeface="+mn-cs"/>
            </a:endParaRPr>
          </a:p>
          <a:p>
            <a:pPr>
              <a:buNone/>
            </a:pPr>
            <a:r>
              <a:rPr lang="en-AU" sz="2400" dirty="0" smtClean="0">
                <a:solidFill>
                  <a:schemeClr val="tx1"/>
                </a:solidFill>
                <a:latin typeface="+mn-lt"/>
                <a:ea typeface="+mn-ea"/>
                <a:cs typeface="+mn-cs"/>
              </a:rPr>
              <a:t> (c)  must include a statement by the auditor as to whether, in the auditor's opinion</a:t>
            </a:r>
            <a:r>
              <a:rPr lang="en-AU" sz="2400" dirty="0" smtClean="0">
                <a:solidFill>
                  <a:srgbClr val="FF0000"/>
                </a:solidFill>
                <a:latin typeface="+mn-lt"/>
                <a:ea typeface="+mn-ea"/>
                <a:cs typeface="+mn-cs"/>
              </a:rPr>
              <a:t>, each trustee </a:t>
            </a:r>
            <a:r>
              <a:rPr lang="en-AU" sz="2400" dirty="0" smtClean="0">
                <a:solidFill>
                  <a:schemeClr val="tx1"/>
                </a:solidFill>
                <a:latin typeface="+mn-lt"/>
                <a:ea typeface="+mn-ea"/>
                <a:cs typeface="+mn-cs"/>
              </a:rPr>
              <a:t>of the entity has, during the year of income, </a:t>
            </a:r>
            <a:r>
              <a:rPr lang="en-AU" sz="2400" b="1" u="sng" dirty="0" smtClean="0">
                <a:solidFill>
                  <a:schemeClr val="tx1"/>
                </a:solidFill>
                <a:latin typeface="+mn-lt"/>
                <a:ea typeface="+mn-ea"/>
                <a:cs typeface="+mn-cs"/>
              </a:rPr>
              <a:t>complied with the </a:t>
            </a:r>
            <a:r>
              <a:rPr lang="en-AU" sz="2400" b="1" u="sng" dirty="0" smtClean="0">
                <a:solidFill>
                  <a:srgbClr val="FF0000"/>
                </a:solidFill>
                <a:latin typeface="+mn-lt"/>
                <a:ea typeface="+mn-ea"/>
                <a:cs typeface="+mn-cs"/>
              </a:rPr>
              <a:t>provisions of this Act and the regulations </a:t>
            </a:r>
            <a:r>
              <a:rPr lang="en-AU" sz="2400" b="1" u="sng" dirty="0" smtClean="0">
                <a:solidFill>
                  <a:schemeClr val="tx1"/>
                </a:solidFill>
                <a:latin typeface="+mn-lt"/>
                <a:ea typeface="+mn-ea"/>
                <a:cs typeface="+mn-cs"/>
              </a:rPr>
              <a:t>that are identified in the form.</a:t>
            </a:r>
          </a:p>
          <a:p>
            <a:pPr>
              <a:buNone/>
            </a:pPr>
            <a:endParaRPr lang="en-AU"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eaLnBrk="1" hangingPunct="1"/>
            <a:r>
              <a:rPr lang="en-AU" sz="3200" dirty="0" smtClean="0"/>
              <a:t>What is a Contravention</a:t>
            </a:r>
          </a:p>
        </p:txBody>
      </p:sp>
      <p:sp>
        <p:nvSpPr>
          <p:cNvPr id="12291" name="Rectangle 3"/>
          <p:cNvSpPr>
            <a:spLocks noGrp="1" noChangeArrowheads="1"/>
          </p:cNvSpPr>
          <p:nvPr>
            <p:ph type="body" idx="1"/>
          </p:nvPr>
        </p:nvSpPr>
        <p:spPr>
          <a:xfrm>
            <a:off x="468313" y="1412875"/>
            <a:ext cx="8229600" cy="4525963"/>
          </a:xfrm>
        </p:spPr>
        <p:txBody>
          <a:bodyPr/>
          <a:lstStyle/>
          <a:p>
            <a:pPr eaLnBrk="1" hangingPunct="1">
              <a:buFontTx/>
              <a:buNone/>
            </a:pPr>
            <a:r>
              <a:rPr lang="en-AU" sz="2000" dirty="0" smtClean="0"/>
              <a:t>Either an:</a:t>
            </a:r>
          </a:p>
          <a:p>
            <a:pPr eaLnBrk="1" hangingPunct="1"/>
            <a:r>
              <a:rPr lang="en-AU" sz="2000" b="1" dirty="0" smtClean="0">
                <a:solidFill>
                  <a:srgbClr val="FF0000"/>
                </a:solidFill>
              </a:rPr>
              <a:t>Action prohibited </a:t>
            </a:r>
            <a:r>
              <a:rPr lang="en-AU" sz="2000" b="1" dirty="0" smtClean="0">
                <a:solidFill>
                  <a:schemeClr val="folHlink"/>
                </a:solidFill>
              </a:rPr>
              <a:t>(</a:t>
            </a:r>
            <a:r>
              <a:rPr lang="en-AU" sz="2000" b="1" dirty="0" smtClean="0"/>
              <a:t>Engages</a:t>
            </a:r>
            <a:r>
              <a:rPr lang="en-AU" sz="2000" b="1" dirty="0" smtClean="0">
                <a:solidFill>
                  <a:schemeClr val="folHlink"/>
                </a:solidFill>
              </a:rPr>
              <a:t>)</a:t>
            </a:r>
            <a:r>
              <a:rPr lang="en-AU" sz="2000" dirty="0" smtClean="0"/>
              <a:t> under the SISA and SISR</a:t>
            </a:r>
          </a:p>
          <a:p>
            <a:pPr lvl="1" eaLnBrk="1" hangingPunct="1"/>
            <a:r>
              <a:rPr lang="en-AU" sz="1800" dirty="0" smtClean="0"/>
              <a:t>Lending to a related party </a:t>
            </a:r>
            <a:r>
              <a:rPr lang="en-AU" sz="1800" b="1" dirty="0" smtClean="0">
                <a:solidFill>
                  <a:schemeClr val="folHlink"/>
                </a:solidFill>
              </a:rPr>
              <a:t>(Sec. 65)</a:t>
            </a:r>
          </a:p>
          <a:p>
            <a:pPr lvl="1" eaLnBrk="1" hangingPunct="1"/>
            <a:r>
              <a:rPr lang="en-AU" sz="1800" dirty="0" smtClean="0"/>
              <a:t>SMSF borrows </a:t>
            </a:r>
            <a:r>
              <a:rPr lang="en-AU" sz="1800" b="1" dirty="0" smtClean="0">
                <a:solidFill>
                  <a:schemeClr val="folHlink"/>
                </a:solidFill>
              </a:rPr>
              <a:t>(Sec. 67)</a:t>
            </a:r>
          </a:p>
          <a:p>
            <a:pPr lvl="1" eaLnBrk="1" hangingPunct="1"/>
            <a:endParaRPr lang="en-AU" sz="1800" b="1" dirty="0" smtClean="0">
              <a:solidFill>
                <a:schemeClr val="folHlink"/>
              </a:solidFill>
            </a:endParaRPr>
          </a:p>
          <a:p>
            <a:pPr eaLnBrk="1" hangingPunct="1"/>
            <a:r>
              <a:rPr lang="en-AU" sz="2000" b="1" dirty="0" smtClean="0">
                <a:solidFill>
                  <a:srgbClr val="FF0000"/>
                </a:solidFill>
              </a:rPr>
              <a:t>Inaction</a:t>
            </a:r>
            <a:r>
              <a:rPr lang="en-AU" sz="2000" b="1" dirty="0" smtClean="0">
                <a:solidFill>
                  <a:schemeClr val="folHlink"/>
                </a:solidFill>
              </a:rPr>
              <a:t> (</a:t>
            </a:r>
            <a:r>
              <a:rPr lang="en-AU" sz="2000" b="1" dirty="0" smtClean="0"/>
              <a:t>Fails to Engage</a:t>
            </a:r>
            <a:r>
              <a:rPr lang="en-AU" sz="2000" b="1" dirty="0" smtClean="0">
                <a:solidFill>
                  <a:schemeClr val="folHlink"/>
                </a:solidFill>
              </a:rPr>
              <a:t>) </a:t>
            </a:r>
            <a:r>
              <a:rPr lang="en-AU" sz="2000" b="1" dirty="0" smtClean="0"/>
              <a:t>that results</a:t>
            </a:r>
            <a:r>
              <a:rPr lang="en-AU" sz="2000" dirty="0" smtClean="0"/>
              <a:t> in the trustee not meeting their obligations under the SISA and SISR.</a:t>
            </a:r>
          </a:p>
          <a:p>
            <a:pPr lvl="1" eaLnBrk="1" hangingPunct="1"/>
            <a:r>
              <a:rPr lang="en-AU" sz="2000" dirty="0" smtClean="0"/>
              <a:t>Not withdrawing the minimum pension amount </a:t>
            </a:r>
            <a:r>
              <a:rPr lang="en-AU" sz="2000" b="1" dirty="0" smtClean="0">
                <a:solidFill>
                  <a:schemeClr val="folHlink"/>
                </a:solidFill>
              </a:rPr>
              <a:t>(Sec 1.06)</a:t>
            </a:r>
          </a:p>
          <a:p>
            <a:pPr lvl="1" eaLnBrk="1" hangingPunct="1"/>
            <a:r>
              <a:rPr lang="en-AU" sz="2000" dirty="0" smtClean="0"/>
              <a:t>Not adding member as Director of Corporate trustee of the SMSF </a:t>
            </a:r>
            <a:r>
              <a:rPr lang="en-AU" sz="2000" b="1" dirty="0" smtClean="0">
                <a:solidFill>
                  <a:schemeClr val="folHlink"/>
                </a:solidFill>
              </a:rPr>
              <a:t>(Sec 17A)</a:t>
            </a:r>
            <a:r>
              <a:rPr lang="en-AU" sz="2000" dirty="0" smtClean="0"/>
              <a:t>	</a:t>
            </a:r>
            <a:r>
              <a:rPr lang="en-AU" dirty="0" smtClean="0"/>
              <a:t>	      </a:t>
            </a: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solidFill>
                  <a:schemeClr val="tx2"/>
                </a:solidFill>
                <a:latin typeface="+mj-lt"/>
                <a:ea typeface="+mj-ea"/>
                <a:cs typeface="+mj-cs"/>
              </a:rPr>
              <a:t>Trustees Duty to notify the Regulator of significant adverse events</a:t>
            </a:r>
            <a:endParaRPr lang="en-AU" sz="3200" dirty="0"/>
          </a:p>
        </p:txBody>
      </p:sp>
      <p:sp>
        <p:nvSpPr>
          <p:cNvPr id="3" name="Content Placeholder 2"/>
          <p:cNvSpPr>
            <a:spLocks noGrp="1"/>
          </p:cNvSpPr>
          <p:nvPr>
            <p:ph idx="1"/>
          </p:nvPr>
        </p:nvSpPr>
        <p:spPr/>
        <p:txBody>
          <a:bodyPr>
            <a:normAutofit/>
          </a:bodyPr>
          <a:lstStyle/>
          <a:p>
            <a:pPr>
              <a:buNone/>
            </a:pPr>
            <a:r>
              <a:rPr lang="en-AU" dirty="0" smtClean="0"/>
              <a:t>Section </a:t>
            </a:r>
            <a:r>
              <a:rPr lang="en-AU" dirty="0" smtClean="0"/>
              <a:t>106</a:t>
            </a:r>
          </a:p>
          <a:p>
            <a:pPr marL="0" indent="0">
              <a:buNone/>
            </a:pPr>
            <a:r>
              <a:rPr lang="en-AU" sz="2400" dirty="0" smtClean="0">
                <a:solidFill>
                  <a:schemeClr val="tx1"/>
                </a:solidFill>
                <a:latin typeface="+mn-lt"/>
                <a:ea typeface="+mn-ea"/>
                <a:cs typeface="+mn-cs"/>
              </a:rPr>
              <a:t>If a trustee of a superannuation entity becomes aware of the occurrence of an event having a significant adverse effect on the financial position of the entity, the trustee must ensure that a </a:t>
            </a:r>
            <a:r>
              <a:rPr lang="en-AU" sz="2400" b="1" u="sng" dirty="0" smtClean="0">
                <a:solidFill>
                  <a:schemeClr val="tx1"/>
                </a:solidFill>
                <a:latin typeface="+mn-lt"/>
                <a:ea typeface="+mn-ea"/>
                <a:cs typeface="+mn-cs"/>
              </a:rPr>
              <a:t>trustee of the entity immediately notifies the Regulator in </a:t>
            </a:r>
            <a:r>
              <a:rPr lang="en-AU" sz="2400" b="1" u="sng" dirty="0" smtClean="0">
                <a:solidFill>
                  <a:schemeClr val="tx1"/>
                </a:solidFill>
                <a:latin typeface="+mn-lt"/>
                <a:ea typeface="+mn-ea"/>
                <a:cs typeface="+mn-cs"/>
              </a:rPr>
              <a:t>writing </a:t>
            </a:r>
            <a:r>
              <a:rPr lang="en-AU" sz="2400" b="1" u="sng" dirty="0" smtClean="0">
                <a:solidFill>
                  <a:schemeClr val="tx1"/>
                </a:solidFill>
                <a:latin typeface="+mn-lt"/>
                <a:ea typeface="+mn-ea"/>
                <a:cs typeface="+mn-cs"/>
              </a:rPr>
              <a:t>of the event</a:t>
            </a:r>
            <a:r>
              <a:rPr lang="en-AU" sz="2400" dirty="0" smtClean="0">
                <a:solidFill>
                  <a:schemeClr val="tx1"/>
                </a:solidFill>
                <a:latin typeface="+mn-lt"/>
                <a:ea typeface="+mn-ea"/>
                <a:cs typeface="+mn-cs"/>
              </a:rPr>
              <a:t>.</a:t>
            </a:r>
          </a:p>
          <a:p>
            <a:pPr marL="0" indent="0">
              <a:buNone/>
            </a:pPr>
            <a:endParaRPr lang="en-AU" sz="2400" dirty="0" smtClean="0"/>
          </a:p>
          <a:p>
            <a:pPr marL="0" indent="0">
              <a:buNone/>
            </a:pPr>
            <a:r>
              <a:rPr lang="en-AU" sz="2000" dirty="0" smtClean="0"/>
              <a:t>Section</a:t>
            </a:r>
            <a:r>
              <a:rPr lang="en-AU" sz="2000" dirty="0" smtClean="0"/>
              <a:t> 166 imposes an administrative </a:t>
            </a:r>
            <a:r>
              <a:rPr lang="en-AU" sz="2000" dirty="0" smtClean="0"/>
              <a:t>penalty for </a:t>
            </a:r>
            <a:r>
              <a:rPr lang="en-AU" sz="2000" dirty="0" smtClean="0"/>
              <a:t>a contravention </a:t>
            </a:r>
            <a:r>
              <a:rPr lang="en-AU" sz="2000" dirty="0" smtClean="0"/>
              <a:t>in </a:t>
            </a:r>
            <a:r>
              <a:rPr lang="en-AU" sz="2000" dirty="0" smtClean="0"/>
              <a:t>relation to a </a:t>
            </a:r>
            <a:r>
              <a:rPr lang="en-AU" sz="2000" dirty="0" smtClean="0"/>
              <a:t>SMSF</a:t>
            </a:r>
            <a:endParaRPr lang="en-AU" sz="2000" dirty="0" smtClean="0"/>
          </a:p>
          <a:p>
            <a:pPr marL="0" indent="0">
              <a:buNone/>
            </a:pPr>
            <a:endParaRPr lang="en-AU" sz="2400"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936104"/>
          </a:xfrm>
        </p:spPr>
        <p:txBody>
          <a:bodyPr>
            <a:normAutofit/>
          </a:bodyPr>
          <a:lstStyle/>
          <a:p>
            <a:pPr algn="l"/>
            <a:r>
              <a:rPr lang="en-AU" sz="3600" dirty="0" smtClean="0">
                <a:solidFill>
                  <a:schemeClr val="tx2"/>
                </a:solidFill>
                <a:latin typeface="+mj-lt"/>
                <a:ea typeface="+mj-ea"/>
                <a:cs typeface="+mj-cs"/>
              </a:rPr>
              <a:t>Obligations </a:t>
            </a:r>
            <a:r>
              <a:rPr lang="en-AU" sz="3600" dirty="0" smtClean="0">
                <a:solidFill>
                  <a:schemeClr val="tx2"/>
                </a:solidFill>
                <a:latin typeface="+mj-lt"/>
                <a:ea typeface="+mj-ea"/>
                <a:cs typeface="+mj-cs"/>
              </a:rPr>
              <a:t>of auditors--compliance</a:t>
            </a:r>
            <a:endParaRPr lang="en-AU" sz="3600" dirty="0"/>
          </a:p>
        </p:txBody>
      </p:sp>
      <p:sp>
        <p:nvSpPr>
          <p:cNvPr id="3" name="Content Placeholder 2"/>
          <p:cNvSpPr>
            <a:spLocks noGrp="1"/>
          </p:cNvSpPr>
          <p:nvPr>
            <p:ph idx="1"/>
          </p:nvPr>
        </p:nvSpPr>
        <p:spPr/>
        <p:txBody>
          <a:bodyPr/>
          <a:lstStyle/>
          <a:p>
            <a:pPr>
              <a:buNone/>
            </a:pPr>
            <a:r>
              <a:rPr lang="en-AU" sz="2000" b="1" dirty="0" smtClean="0">
                <a:solidFill>
                  <a:schemeClr val="tx1"/>
                </a:solidFill>
                <a:latin typeface="+mn-lt"/>
                <a:ea typeface="+mn-ea"/>
                <a:cs typeface="+mn-cs"/>
              </a:rPr>
              <a:t>Section 129</a:t>
            </a:r>
          </a:p>
          <a:p>
            <a:pPr>
              <a:buNone/>
            </a:pPr>
            <a:r>
              <a:rPr lang="en-AU" sz="2000" dirty="0" smtClean="0">
                <a:solidFill>
                  <a:schemeClr val="tx1"/>
                </a:solidFill>
                <a:latin typeface="+mn-lt"/>
                <a:ea typeface="+mn-ea"/>
                <a:cs typeface="+mn-cs"/>
              </a:rPr>
              <a:t> (a)  the person forms the opinion that it is likely that a contravention of any of the following may have occurred, may be occurring, or may occur, in relation to the entity:</a:t>
            </a:r>
          </a:p>
          <a:p>
            <a:pPr>
              <a:buNone/>
            </a:pPr>
            <a:endParaRPr lang="en-AU" sz="2000" dirty="0" smtClean="0">
              <a:solidFill>
                <a:schemeClr val="tx1"/>
              </a:solidFill>
              <a:latin typeface="+mn-lt"/>
              <a:ea typeface="+mn-ea"/>
              <a:cs typeface="+mn-cs"/>
            </a:endParaRPr>
          </a:p>
          <a:p>
            <a:pPr>
              <a:buNone/>
            </a:pPr>
            <a:r>
              <a:rPr lang="en-AU" sz="2000" b="1" u="sng" dirty="0" smtClean="0">
                <a:solidFill>
                  <a:schemeClr val="tx1"/>
                </a:solidFill>
                <a:latin typeface="+mn-lt"/>
                <a:ea typeface="+mn-ea"/>
                <a:cs typeface="+mn-cs"/>
              </a:rPr>
              <a:t>Trustee and Regulator to be told about the matter</a:t>
            </a:r>
          </a:p>
          <a:p>
            <a:pPr>
              <a:buNone/>
            </a:pPr>
            <a:endParaRPr lang="en-AU" sz="2000" dirty="0" smtClean="0"/>
          </a:p>
          <a:p>
            <a:pPr>
              <a:buNone/>
            </a:pPr>
            <a:r>
              <a:rPr lang="en-AU" sz="2000" b="1" dirty="0" smtClean="0"/>
              <a:t>Section 130</a:t>
            </a:r>
          </a:p>
          <a:p>
            <a:pPr>
              <a:buNone/>
            </a:pPr>
            <a:r>
              <a:rPr lang="en-AU" sz="2000" dirty="0" smtClean="0">
                <a:solidFill>
                  <a:schemeClr val="tx1"/>
                </a:solidFill>
                <a:latin typeface="+mn-lt"/>
                <a:ea typeface="+mn-ea"/>
                <a:cs typeface="+mn-cs"/>
              </a:rPr>
              <a:t>(a)  the person forms the opinion that the financial position of the entity may be, or may be about to become, unsatisfactory; and</a:t>
            </a:r>
          </a:p>
          <a:p>
            <a:pPr>
              <a:buNone/>
            </a:pPr>
            <a:endParaRPr lang="en-AU" sz="2000" dirty="0" smtClean="0"/>
          </a:p>
          <a:p>
            <a:pPr>
              <a:buNone/>
            </a:pPr>
            <a:r>
              <a:rPr lang="en-AU" sz="2000" b="1" u="sng" dirty="0" smtClean="0">
                <a:solidFill>
                  <a:schemeClr val="tx1"/>
                </a:solidFill>
                <a:latin typeface="+mn-lt"/>
                <a:ea typeface="+mn-ea"/>
                <a:cs typeface="+mn-cs"/>
              </a:rPr>
              <a:t>Regulator and trustee to be told about the financial position</a:t>
            </a:r>
            <a:endParaRPr lang="en-AU" sz="2000" b="1" u="sng"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t>Auditor can be liable for </a:t>
            </a:r>
            <a:r>
              <a:rPr lang="en-AU" sz="3200" dirty="0" smtClean="0"/>
              <a:t>damages to Trustees</a:t>
            </a:r>
            <a:endParaRPr lang="en-AU" sz="3200" dirty="0"/>
          </a:p>
        </p:txBody>
      </p:sp>
      <p:sp>
        <p:nvSpPr>
          <p:cNvPr id="3" name="Content Placeholder 2"/>
          <p:cNvSpPr>
            <a:spLocks noGrp="1"/>
          </p:cNvSpPr>
          <p:nvPr>
            <p:ph idx="1"/>
          </p:nvPr>
        </p:nvSpPr>
        <p:spPr>
          <a:xfrm>
            <a:off x="467544" y="1340768"/>
            <a:ext cx="8229600" cy="4525963"/>
          </a:xfrm>
        </p:spPr>
        <p:txBody>
          <a:bodyPr/>
          <a:lstStyle/>
          <a:p>
            <a:pPr>
              <a:buNone/>
            </a:pPr>
            <a:r>
              <a:rPr lang="en-AU" sz="2000" b="1" dirty="0" smtClean="0">
                <a:solidFill>
                  <a:schemeClr val="tx1"/>
                </a:solidFill>
                <a:latin typeface="+mn-lt"/>
                <a:ea typeface="+mn-ea"/>
                <a:cs typeface="+mn-cs"/>
              </a:rPr>
              <a:t>Section </a:t>
            </a:r>
            <a:r>
              <a:rPr lang="en-AU" sz="2000" b="1" dirty="0" smtClean="0">
                <a:solidFill>
                  <a:schemeClr val="tx1"/>
                </a:solidFill>
                <a:latin typeface="+mn-lt"/>
                <a:ea typeface="+mn-ea"/>
                <a:cs typeface="+mn-cs"/>
              </a:rPr>
              <a:t>218 of SIS Act</a:t>
            </a:r>
            <a:endParaRPr lang="en-AU" sz="2000" b="1" dirty="0" smtClean="0">
              <a:solidFill>
                <a:schemeClr val="tx1"/>
              </a:solidFill>
              <a:latin typeface="+mn-lt"/>
              <a:ea typeface="+mn-ea"/>
              <a:cs typeface="+mn-cs"/>
            </a:endParaRPr>
          </a:p>
          <a:p>
            <a:pPr>
              <a:buNone/>
            </a:pPr>
            <a:r>
              <a:rPr lang="en-AU" sz="1800" b="1" dirty="0" smtClean="0">
                <a:solidFill>
                  <a:schemeClr val="tx1"/>
                </a:solidFill>
                <a:latin typeface="+mn-lt"/>
                <a:ea typeface="+mn-ea"/>
                <a:cs typeface="+mn-cs"/>
              </a:rPr>
              <a:t>Recovery of profits, and compensation for loss, resulting from contravention</a:t>
            </a:r>
            <a:r>
              <a:rPr lang="en-AU" sz="1800" dirty="0" smtClean="0">
                <a:solidFill>
                  <a:schemeClr val="tx1"/>
                </a:solidFill>
                <a:latin typeface="+mn-lt"/>
                <a:ea typeface="+mn-ea"/>
                <a:cs typeface="+mn-cs"/>
              </a:rPr>
              <a:t>            </a:t>
            </a:r>
          </a:p>
          <a:p>
            <a:pPr>
              <a:buNone/>
            </a:pPr>
            <a:r>
              <a:rPr lang="en-AU" sz="1800" dirty="0" smtClean="0">
                <a:solidFill>
                  <a:schemeClr val="tx1"/>
                </a:solidFill>
                <a:latin typeface="+mn-lt"/>
                <a:ea typeface="+mn-ea"/>
                <a:cs typeface="+mn-cs"/>
              </a:rPr>
              <a:t> (1)  If a </a:t>
            </a:r>
            <a:r>
              <a:rPr lang="en-AU" sz="1800" dirty="0" smtClean="0">
                <a:solidFill>
                  <a:schemeClr val="tx1"/>
                </a:solidFill>
                <a:latin typeface="+mn-lt"/>
                <a:ea typeface="+mn-ea"/>
                <a:cs typeface="+mn-cs"/>
              </a:rPr>
              <a:t>civil penalty provision </a:t>
            </a:r>
            <a:r>
              <a:rPr lang="en-AU" sz="1800" dirty="0" smtClean="0">
                <a:solidFill>
                  <a:schemeClr val="tx1"/>
                </a:solidFill>
                <a:latin typeface="+mn-lt"/>
                <a:ea typeface="+mn-ea"/>
                <a:cs typeface="+mn-cs"/>
              </a:rPr>
              <a:t>in relation to a superannuation entity is contravened </a:t>
            </a:r>
            <a:r>
              <a:rPr lang="en-AU" sz="1800" b="1" u="sng" dirty="0" smtClean="0">
                <a:solidFill>
                  <a:schemeClr val="tx1"/>
                </a:solidFill>
                <a:latin typeface="+mn-lt"/>
                <a:ea typeface="+mn-ea"/>
                <a:cs typeface="+mn-cs"/>
              </a:rPr>
              <a:t>by a person other than a trustee of the entity</a:t>
            </a:r>
            <a:r>
              <a:rPr lang="en-AU" sz="1800" dirty="0" smtClean="0">
                <a:solidFill>
                  <a:schemeClr val="tx1"/>
                </a:solidFill>
                <a:latin typeface="+mn-lt"/>
                <a:ea typeface="+mn-ea"/>
                <a:cs typeface="+mn-cs"/>
              </a:rPr>
              <a:t>, a trustee of the entity may, by proceedings in a court of competent jurisdiction, recover from the person, as a debt due to the trustee:</a:t>
            </a:r>
          </a:p>
          <a:p>
            <a:pPr>
              <a:buNone/>
            </a:pPr>
            <a:r>
              <a:rPr lang="en-AU" sz="1800" dirty="0" smtClean="0">
                <a:solidFill>
                  <a:schemeClr val="tx1"/>
                </a:solidFill>
                <a:latin typeface="+mn-lt"/>
                <a:ea typeface="+mn-ea"/>
                <a:cs typeface="+mn-cs"/>
              </a:rPr>
              <a:t>  </a:t>
            </a:r>
            <a:r>
              <a:rPr lang="en-AU" sz="1800" dirty="0" smtClean="0"/>
              <a:t>   </a:t>
            </a:r>
          </a:p>
          <a:p>
            <a:pPr>
              <a:buNone/>
            </a:pPr>
            <a:r>
              <a:rPr lang="en-AU" sz="1800" dirty="0" smtClean="0">
                <a:solidFill>
                  <a:schemeClr val="tx1"/>
                </a:solidFill>
                <a:latin typeface="+mn-lt"/>
                <a:ea typeface="+mn-ea"/>
                <a:cs typeface="+mn-cs"/>
              </a:rPr>
              <a:t>     (a)  if that or another person has made a profit </a:t>
            </a:r>
            <a:r>
              <a:rPr lang="en-AU" sz="1800" dirty="0" smtClean="0">
                <a:solidFill>
                  <a:srgbClr val="FF0000"/>
                </a:solidFill>
                <a:latin typeface="+mn-lt"/>
                <a:ea typeface="+mn-ea"/>
                <a:cs typeface="+mn-cs"/>
              </a:rPr>
              <a:t>because of the act or omission constituting the contravention-</a:t>
            </a:r>
            <a:r>
              <a:rPr lang="en-AU" sz="1800" dirty="0" smtClean="0">
                <a:solidFill>
                  <a:schemeClr val="tx1"/>
                </a:solidFill>
                <a:latin typeface="+mn-lt"/>
                <a:ea typeface="+mn-ea"/>
                <a:cs typeface="+mn-cs"/>
              </a:rPr>
              <a:t>-an amount equal to the amount of that profit; and</a:t>
            </a:r>
          </a:p>
          <a:p>
            <a:pPr>
              <a:buNone/>
            </a:pPr>
            <a:endParaRPr lang="en-AU" sz="1800" dirty="0" smtClean="0">
              <a:solidFill>
                <a:schemeClr val="tx1"/>
              </a:solidFill>
              <a:latin typeface="+mn-lt"/>
              <a:ea typeface="+mn-ea"/>
              <a:cs typeface="+mn-cs"/>
            </a:endParaRPr>
          </a:p>
          <a:p>
            <a:pPr>
              <a:buNone/>
            </a:pPr>
            <a:r>
              <a:rPr lang="en-AU" sz="1800" dirty="0" smtClean="0">
                <a:solidFill>
                  <a:schemeClr val="tx1"/>
                </a:solidFill>
                <a:latin typeface="+mn-lt"/>
                <a:ea typeface="+mn-ea"/>
                <a:cs typeface="+mn-cs"/>
              </a:rPr>
              <a:t>     b) </a:t>
            </a:r>
            <a:r>
              <a:rPr lang="en-AU" sz="1800" b="1" u="sng" dirty="0" smtClean="0">
                <a:solidFill>
                  <a:schemeClr val="tx1"/>
                </a:solidFill>
                <a:latin typeface="+mn-lt"/>
                <a:ea typeface="+mn-ea"/>
                <a:cs typeface="+mn-cs"/>
              </a:rPr>
              <a:t> if the entity has suffered loss or damage as a result of that act or omission--an amount equal to the amount of that loss or damage;</a:t>
            </a:r>
          </a:p>
          <a:p>
            <a:pPr>
              <a:buNone/>
            </a:pPr>
            <a:endParaRPr lang="en-AU" sz="2000"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eaLnBrk="1" hangingPunct="1"/>
            <a:r>
              <a:rPr lang="en-AU" sz="3200" dirty="0" smtClean="0"/>
              <a:t>What needs to be Reported</a:t>
            </a:r>
          </a:p>
        </p:txBody>
      </p:sp>
      <p:sp>
        <p:nvSpPr>
          <p:cNvPr id="3075" name="Rectangle 3"/>
          <p:cNvSpPr>
            <a:spLocks noGrp="1" noChangeArrowheads="1"/>
          </p:cNvSpPr>
          <p:nvPr>
            <p:ph type="body" idx="1"/>
          </p:nvPr>
        </p:nvSpPr>
        <p:spPr>
          <a:xfrm>
            <a:off x="468313" y="1628775"/>
            <a:ext cx="8229600" cy="4525963"/>
          </a:xfrm>
        </p:spPr>
        <p:txBody>
          <a:bodyPr/>
          <a:lstStyle/>
          <a:p>
            <a:pPr marL="533400" indent="-533400" eaLnBrk="1" hangingPunct="1">
              <a:lnSpc>
                <a:spcPct val="90000"/>
              </a:lnSpc>
              <a:buFontTx/>
              <a:buAutoNum type="arabicPeriod"/>
            </a:pPr>
            <a:r>
              <a:rPr lang="en-AU" sz="2000" b="1" dirty="0" smtClean="0"/>
              <a:t>Financial position</a:t>
            </a:r>
            <a:r>
              <a:rPr lang="en-AU" sz="2000" dirty="0" smtClean="0"/>
              <a:t> of the fund may be, or may be about to become,</a:t>
            </a:r>
            <a:r>
              <a:rPr lang="en-AU" sz="2000" b="1" dirty="0" smtClean="0"/>
              <a:t> unsatisfactory</a:t>
            </a:r>
            <a:r>
              <a:rPr lang="en-AU" sz="2000" dirty="0" smtClean="0"/>
              <a:t> </a:t>
            </a:r>
          </a:p>
          <a:p>
            <a:pPr marL="533400" indent="-533400" eaLnBrk="1" hangingPunct="1">
              <a:lnSpc>
                <a:spcPct val="90000"/>
              </a:lnSpc>
              <a:buFontTx/>
              <a:buAutoNum type="arabicPeriod"/>
            </a:pPr>
            <a:endParaRPr lang="en-AU" sz="2000" dirty="0" smtClean="0"/>
          </a:p>
          <a:p>
            <a:pPr marL="533400" indent="-533400" eaLnBrk="1" hangingPunct="1">
              <a:lnSpc>
                <a:spcPct val="90000"/>
              </a:lnSpc>
              <a:buFontTx/>
              <a:buAutoNum type="arabicPeriod"/>
            </a:pPr>
            <a:r>
              <a:rPr lang="en-AU" sz="2000" b="1" dirty="0" smtClean="0"/>
              <a:t>Contravention</a:t>
            </a:r>
            <a:r>
              <a:rPr lang="en-AU" sz="2000" dirty="0" smtClean="0"/>
              <a:t> of the </a:t>
            </a:r>
            <a:r>
              <a:rPr lang="en-AU" sz="2000" i="1" dirty="0" smtClean="0"/>
              <a:t>Superannuation Industry (Supervision) Act 1993</a:t>
            </a:r>
            <a:r>
              <a:rPr lang="en-AU" sz="2000" dirty="0" smtClean="0"/>
              <a:t> (SISA) or SISR specified in the contravention report </a:t>
            </a:r>
            <a:r>
              <a:rPr lang="en-AU" sz="2000" b="1" dirty="0" smtClean="0"/>
              <a:t>may have</a:t>
            </a:r>
            <a:r>
              <a:rPr lang="en-AU" sz="2000" dirty="0" smtClean="0"/>
              <a:t> </a:t>
            </a:r>
            <a:r>
              <a:rPr lang="en-AU" sz="2000" b="1" dirty="0" smtClean="0"/>
              <a:t>occurred, may be occurring or may occur</a:t>
            </a:r>
            <a:r>
              <a:rPr lang="en-AU" sz="2000" dirty="0" smtClean="0"/>
              <a:t>, and the contravention meets the</a:t>
            </a:r>
            <a:r>
              <a:rPr lang="en-AU" sz="2000" u="sng" dirty="0" smtClean="0"/>
              <a:t> prescribed reporting criteria</a:t>
            </a:r>
            <a:r>
              <a:rPr lang="en-AU" sz="2000" dirty="0" smtClean="0"/>
              <a:t> (Section </a:t>
            </a:r>
            <a:r>
              <a:rPr lang="en-AU" sz="2000" dirty="0" smtClean="0"/>
              <a:t>38A (</a:t>
            </a:r>
            <a:r>
              <a:rPr lang="en-AU" sz="2000" dirty="0" err="1" smtClean="0"/>
              <a:t>ab</a:t>
            </a:r>
            <a:r>
              <a:rPr lang="en-AU" sz="2000" dirty="0" smtClean="0"/>
              <a:t>) </a:t>
            </a:r>
            <a:r>
              <a:rPr lang="en-AU" sz="2000" dirty="0" smtClean="0"/>
              <a:t>etc) </a:t>
            </a:r>
          </a:p>
          <a:p>
            <a:pPr marL="533400" indent="-533400" eaLnBrk="1" hangingPunct="1">
              <a:lnSpc>
                <a:spcPct val="90000"/>
              </a:lnSpc>
              <a:buFontTx/>
              <a:buAutoNum type="arabicPeriod"/>
            </a:pPr>
            <a:endParaRPr lang="en-AU" sz="2000" dirty="0" smtClean="0"/>
          </a:p>
          <a:p>
            <a:pPr marL="533400" indent="-533400" eaLnBrk="1" hangingPunct="1">
              <a:lnSpc>
                <a:spcPct val="90000"/>
              </a:lnSpc>
              <a:buFontTx/>
              <a:buAutoNum type="arabicPeriod"/>
            </a:pPr>
            <a:r>
              <a:rPr lang="en-AU" sz="2000" b="1" dirty="0" smtClean="0"/>
              <a:t>Anything else</a:t>
            </a:r>
            <a:r>
              <a:rPr lang="en-AU" sz="2000" dirty="0" smtClean="0"/>
              <a:t> you consider will assist ATO in performing their duties under the SISA and the SISR </a:t>
            </a: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AU" sz="3000" dirty="0" smtClean="0"/>
              <a:t>Types of contraventions reported to the ATO (up to 30 June </a:t>
            </a:r>
            <a:r>
              <a:rPr lang="en-AU" sz="3000" dirty="0" smtClean="0"/>
              <a:t>2020)</a:t>
            </a:r>
            <a:endParaRPr lang="en-AU" sz="3000" dirty="0" smtClean="0"/>
          </a:p>
        </p:txBody>
      </p:sp>
      <p:graphicFrame>
        <p:nvGraphicFramePr>
          <p:cNvPr id="4190" name="Group 94"/>
          <p:cNvGraphicFramePr>
            <a:graphicFrameLocks noGrp="1"/>
          </p:cNvGraphicFramePr>
          <p:nvPr/>
        </p:nvGraphicFramePr>
        <p:xfrm>
          <a:off x="611188" y="1484313"/>
          <a:ext cx="8053387" cy="3936371"/>
        </p:xfrm>
        <a:graphic>
          <a:graphicData uri="http://schemas.openxmlformats.org/drawingml/2006/table">
            <a:tbl>
              <a:tblPr/>
              <a:tblGrid>
                <a:gridCol w="4551362"/>
                <a:gridCol w="1722438"/>
                <a:gridCol w="1779587"/>
              </a:tblGrid>
              <a:tr h="366713">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en-AU"/>
                    </a:p>
                  </a:txBody>
                  <a:tcPr/>
                </a:tc>
                <a:tc hMerge="1">
                  <a:txBody>
                    <a:bodyPr/>
                    <a:lstStyle/>
                    <a:p>
                      <a:endParaRPr lang="en-AU"/>
                    </a:p>
                  </a:txBody>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Contravention types</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Number (%)</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Value (%)</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Loan to member/financial assistance </a:t>
                      </a:r>
                      <a:r>
                        <a:rPr kumimoji="0" lang="en-AU" sz="1200" b="1" i="0" u="none" strike="noStrike" cap="none" normalizeH="0" baseline="0" smtClean="0">
                          <a:ln>
                            <a:noFill/>
                          </a:ln>
                          <a:solidFill>
                            <a:schemeClr val="folHlink"/>
                          </a:solidFill>
                          <a:effectLst/>
                          <a:latin typeface="Helvetica"/>
                          <a:cs typeface="Arial" pitchFamily="34" charset="0"/>
                        </a:rPr>
                        <a:t>(Sec. 65)</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folHlink"/>
                          </a:solidFill>
                          <a:effectLst/>
                          <a:latin typeface="Helvetica"/>
                          <a:cs typeface="Arial" pitchFamily="34" charset="0"/>
                        </a:rPr>
                        <a:t>20.9%</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14.4%</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In-house assets </a:t>
                      </a:r>
                      <a:r>
                        <a:rPr kumimoji="0" lang="en-AU" sz="1200" b="1" i="0" u="none" strike="noStrike" cap="none" normalizeH="0" baseline="0" smtClean="0">
                          <a:ln>
                            <a:noFill/>
                          </a:ln>
                          <a:solidFill>
                            <a:schemeClr val="folHlink"/>
                          </a:solidFill>
                          <a:effectLst/>
                          <a:latin typeface="Helvetica"/>
                          <a:cs typeface="Arial" pitchFamily="34" charset="0"/>
                        </a:rPr>
                        <a:t>(Sec. 71)</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18.3%</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folHlink"/>
                          </a:solidFill>
                          <a:effectLst/>
                          <a:latin typeface="Helvetica"/>
                          <a:cs typeface="Arial" pitchFamily="34" charset="0"/>
                        </a:rPr>
                        <a:t>27.2%</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dirty="0" smtClean="0">
                          <a:ln>
                            <a:noFill/>
                          </a:ln>
                          <a:solidFill>
                            <a:srgbClr val="000000"/>
                          </a:solidFill>
                          <a:effectLst/>
                          <a:latin typeface="Helvetica"/>
                          <a:cs typeface="Arial" pitchFamily="34" charset="0"/>
                        </a:rPr>
                        <a:t>Administrative-type contraventions </a:t>
                      </a:r>
                      <a:r>
                        <a:rPr kumimoji="0" lang="en-AU" sz="1200" b="1" i="0" u="none" strike="noStrike" cap="none" normalizeH="0" baseline="0" dirty="0" smtClean="0">
                          <a:ln>
                            <a:noFill/>
                          </a:ln>
                          <a:solidFill>
                            <a:srgbClr val="FF0066"/>
                          </a:solidFill>
                          <a:effectLst/>
                          <a:latin typeface="Helvetica"/>
                          <a:cs typeface="Arial" pitchFamily="34" charset="0"/>
                        </a:rPr>
                        <a:t>(Various)</a:t>
                      </a:r>
                      <a:endParaRPr kumimoji="0" lang="en-AU" sz="1800" b="1" i="0" u="none" strike="noStrike" cap="none" normalizeH="0" baseline="0" dirty="0" smtClean="0">
                        <a:ln>
                          <a:noFill/>
                        </a:ln>
                        <a:solidFill>
                          <a:srgbClr val="FF0066"/>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66"/>
                          </a:solidFill>
                          <a:effectLst/>
                          <a:latin typeface="Helvetica"/>
                          <a:cs typeface="Arial" pitchFamily="34" charset="0"/>
                        </a:rPr>
                        <a:t>12.0%</a:t>
                      </a:r>
                      <a:endParaRPr kumimoji="0" lang="en-AU" sz="1800" b="1" i="0" u="none" strike="noStrike" cap="none" normalizeH="0" baseline="0" smtClean="0">
                        <a:ln>
                          <a:noFill/>
                        </a:ln>
                        <a:solidFill>
                          <a:srgbClr val="FF0066"/>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66"/>
                          </a:solidFill>
                          <a:effectLst/>
                          <a:latin typeface="Helvetica"/>
                          <a:cs typeface="Arial" pitchFamily="34" charset="0"/>
                        </a:rPr>
                        <a:t>1.8%</a:t>
                      </a:r>
                      <a:endParaRPr kumimoji="0" lang="en-AU" sz="1800" b="1" i="0" u="none" strike="noStrike" cap="none" normalizeH="0" baseline="0" smtClean="0">
                        <a:ln>
                          <a:noFill/>
                        </a:ln>
                        <a:solidFill>
                          <a:srgbClr val="FF0066"/>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dirty="0" smtClean="0">
                          <a:ln>
                            <a:noFill/>
                          </a:ln>
                          <a:solidFill>
                            <a:srgbClr val="000000"/>
                          </a:solidFill>
                          <a:effectLst/>
                          <a:latin typeface="Helvetica"/>
                          <a:cs typeface="Arial" pitchFamily="34" charset="0"/>
                        </a:rPr>
                        <a:t>Separation of assets </a:t>
                      </a:r>
                      <a:r>
                        <a:rPr kumimoji="0" lang="en-AU" sz="1200" b="1" i="0" u="none" strike="noStrike" cap="none" normalizeH="0" baseline="0" dirty="0" smtClean="0">
                          <a:ln>
                            <a:noFill/>
                          </a:ln>
                          <a:solidFill>
                            <a:schemeClr val="folHlink"/>
                          </a:solidFill>
                          <a:effectLst/>
                          <a:latin typeface="Helvetica"/>
                          <a:cs typeface="Arial" pitchFamily="34" charset="0"/>
                        </a:rPr>
                        <a:t>(Section 52 (2) </a:t>
                      </a:r>
                      <a:r>
                        <a:rPr kumimoji="0" lang="en-AU" sz="1200" b="1" i="0" u="none" strike="noStrike" cap="none" normalizeH="0" baseline="0" dirty="0" smtClean="0">
                          <a:ln>
                            <a:noFill/>
                          </a:ln>
                          <a:solidFill>
                            <a:schemeClr val="folHlink"/>
                          </a:solidFill>
                          <a:effectLst/>
                          <a:latin typeface="Helvetica"/>
                          <a:cs typeface="Arial" pitchFamily="34" charset="0"/>
                        </a:rPr>
                        <a:t>(g)</a:t>
                      </a:r>
                      <a:endParaRPr kumimoji="0" lang="en-AU" sz="1800" b="1" i="0" u="none" strike="noStrike" cap="none" normalizeH="0" baseline="0" dirty="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12.9%</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folHlink"/>
                          </a:solidFill>
                          <a:effectLst/>
                          <a:latin typeface="Helvetica"/>
                          <a:cs typeface="Arial" pitchFamily="34" charset="0"/>
                        </a:rPr>
                        <a:t>26.2%</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Operating standard-type contraventions </a:t>
                      </a:r>
                      <a:r>
                        <a:rPr kumimoji="0" lang="en-AU" sz="1200" b="1" i="0" u="none" strike="noStrike" cap="none" normalizeH="0" baseline="0" smtClean="0">
                          <a:ln>
                            <a:noFill/>
                          </a:ln>
                          <a:solidFill>
                            <a:srgbClr val="FF0066"/>
                          </a:solidFill>
                          <a:effectLst/>
                          <a:latin typeface="Helvetica"/>
                          <a:cs typeface="Arial" pitchFamily="34" charset="0"/>
                        </a:rPr>
                        <a:t>(Various)</a:t>
                      </a:r>
                      <a:endParaRPr kumimoji="0" lang="en-AU" sz="1800" b="1" i="0" u="none" strike="noStrike" cap="none" normalizeH="0" baseline="0" smtClean="0">
                        <a:ln>
                          <a:noFill/>
                        </a:ln>
                        <a:solidFill>
                          <a:srgbClr val="FF0066"/>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66"/>
                          </a:solidFill>
                          <a:effectLst/>
                          <a:latin typeface="Helvetica"/>
                          <a:cs typeface="Arial" pitchFamily="34" charset="0"/>
                        </a:rPr>
                        <a:t>8.3%</a:t>
                      </a:r>
                      <a:endParaRPr kumimoji="0" lang="en-AU" sz="1800" b="1" i="0" u="none" strike="noStrike" cap="none" normalizeH="0" baseline="0" smtClean="0">
                        <a:ln>
                          <a:noFill/>
                        </a:ln>
                        <a:solidFill>
                          <a:srgbClr val="FF0066"/>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66"/>
                          </a:solidFill>
                          <a:effectLst/>
                          <a:latin typeface="Helvetica"/>
                          <a:cs typeface="Arial" pitchFamily="34" charset="0"/>
                        </a:rPr>
                        <a:t>6.5%</a:t>
                      </a:r>
                      <a:endParaRPr kumimoji="0" lang="en-AU" sz="1800" b="1" i="0" u="none" strike="noStrike" cap="none" normalizeH="0" baseline="0" smtClean="0">
                        <a:ln>
                          <a:noFill/>
                        </a:ln>
                        <a:solidFill>
                          <a:srgbClr val="FF0066"/>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Borrowings </a:t>
                      </a:r>
                      <a:r>
                        <a:rPr kumimoji="0" lang="en-AU" sz="1200" b="1" i="0" u="none" strike="noStrike" cap="none" normalizeH="0" baseline="0" smtClean="0">
                          <a:ln>
                            <a:noFill/>
                          </a:ln>
                          <a:solidFill>
                            <a:schemeClr val="folHlink"/>
                          </a:solidFill>
                          <a:effectLst/>
                          <a:latin typeface="Helvetica"/>
                          <a:cs typeface="Arial" pitchFamily="34" charset="0"/>
                        </a:rPr>
                        <a:t>(Sec. 67)</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8.0%</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7.8%</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dirty="0" smtClean="0">
                          <a:ln>
                            <a:noFill/>
                          </a:ln>
                          <a:solidFill>
                            <a:srgbClr val="000000"/>
                          </a:solidFill>
                          <a:effectLst/>
                          <a:latin typeface="Helvetica"/>
                          <a:cs typeface="Arial" pitchFamily="34" charset="0"/>
                        </a:rPr>
                        <a:t>Sole purpose </a:t>
                      </a:r>
                      <a:r>
                        <a:rPr kumimoji="0" lang="en-AU" sz="1200" b="1" i="0" u="none" strike="noStrike" cap="none" normalizeH="0" baseline="0" dirty="0" smtClean="0">
                          <a:ln>
                            <a:noFill/>
                          </a:ln>
                          <a:solidFill>
                            <a:schemeClr val="folHlink"/>
                          </a:solidFill>
                          <a:effectLst/>
                          <a:latin typeface="Helvetica"/>
                          <a:cs typeface="Arial" pitchFamily="34" charset="0"/>
                        </a:rPr>
                        <a:t>(Sec. 17A)</a:t>
                      </a:r>
                      <a:endParaRPr kumimoji="0" lang="en-AU" sz="1800" b="1" i="0" u="none" strike="noStrike" cap="none" normalizeH="0" baseline="0" dirty="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7.8%</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5.7%</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dirty="0" smtClean="0">
                          <a:ln>
                            <a:noFill/>
                          </a:ln>
                          <a:solidFill>
                            <a:srgbClr val="000000"/>
                          </a:solidFill>
                          <a:effectLst/>
                          <a:latin typeface="Helvetica"/>
                          <a:cs typeface="Arial" pitchFamily="34" charset="0"/>
                        </a:rPr>
                        <a:t>Investment at arms length </a:t>
                      </a:r>
                      <a:r>
                        <a:rPr kumimoji="0" lang="en-AU" sz="1200" b="1" i="0" u="none" strike="noStrike" cap="none" normalizeH="0" baseline="0" dirty="0" smtClean="0">
                          <a:ln>
                            <a:noFill/>
                          </a:ln>
                          <a:solidFill>
                            <a:schemeClr val="folHlink"/>
                          </a:solidFill>
                          <a:effectLst/>
                          <a:latin typeface="Helvetica"/>
                          <a:cs typeface="Arial" pitchFamily="34" charset="0"/>
                        </a:rPr>
                        <a:t>(Sec. 109)</a:t>
                      </a:r>
                      <a:r>
                        <a:rPr kumimoji="0" lang="en-AU" sz="1200" b="0" i="0" u="none" strike="noStrike" cap="none" normalizeH="0" baseline="0" dirty="0" smtClean="0">
                          <a:ln>
                            <a:noFill/>
                          </a:ln>
                          <a:solidFill>
                            <a:srgbClr val="000000"/>
                          </a:solidFill>
                          <a:effectLst/>
                          <a:latin typeface="Helvetica"/>
                          <a:cs typeface="Arial" pitchFamily="34" charset="0"/>
                        </a:rPr>
                        <a:t>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7.5%</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7.4%</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Other</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dirty="0" smtClean="0">
                          <a:ln>
                            <a:noFill/>
                          </a:ln>
                          <a:solidFill>
                            <a:srgbClr val="000000"/>
                          </a:solidFill>
                          <a:effectLst/>
                          <a:latin typeface="Helvetica"/>
                          <a:cs typeface="Arial" pitchFamily="34" charset="0"/>
                        </a:rPr>
                        <a:t>2.8%</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0.7%</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Acquisition of assets from related parties </a:t>
                      </a:r>
                      <a:r>
                        <a:rPr kumimoji="0" lang="en-AU" sz="1200" b="1" i="0" u="none" strike="noStrike" cap="none" normalizeH="0" baseline="0" smtClean="0">
                          <a:ln>
                            <a:noFill/>
                          </a:ln>
                          <a:solidFill>
                            <a:schemeClr val="folHlink"/>
                          </a:solidFill>
                          <a:effectLst/>
                          <a:latin typeface="Helvetica"/>
                          <a:cs typeface="Arial" pitchFamily="34" charset="0"/>
                        </a:rPr>
                        <a:t>(Sec. 66)</a:t>
                      </a:r>
                      <a:endParaRPr kumimoji="0" lang="en-AU" sz="1800" b="1" i="0" u="none" strike="noStrike" cap="none" normalizeH="0" baseline="0" smtClean="0">
                        <a:ln>
                          <a:noFill/>
                        </a:ln>
                        <a:solidFill>
                          <a:schemeClr val="folHlink"/>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1.5%</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0" i="0" u="none" strike="noStrike" cap="none" normalizeH="0" baseline="0" smtClean="0">
                          <a:ln>
                            <a:noFill/>
                          </a:ln>
                          <a:solidFill>
                            <a:srgbClr val="000000"/>
                          </a:solidFill>
                          <a:effectLst/>
                          <a:latin typeface="Helvetica"/>
                          <a:cs typeface="Arial" pitchFamily="34" charset="0"/>
                        </a:rPr>
                        <a:t>2.3%</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Total</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100%</a:t>
                      </a: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Helvetica"/>
                          <a:cs typeface="Arial" pitchFamily="34" charset="0"/>
                        </a:rPr>
                        <a:t>100%</a:t>
                      </a:r>
                      <a:r>
                        <a:rPr kumimoji="0" lang="en-AU" sz="1200" b="0" i="0" u="none" strike="noStrike" cap="none" normalizeH="0" baseline="0" smtClean="0">
                          <a:ln>
                            <a:noFill/>
                          </a:ln>
                          <a:solidFill>
                            <a:srgbClr val="000000"/>
                          </a:solidFill>
                          <a:effectLst/>
                          <a:latin typeface="Helvetica"/>
                          <a:cs typeface="Arial" pitchFamily="34" charset="0"/>
                        </a:rPr>
                        <a:t/>
                      </a:r>
                      <a:br>
                        <a:rPr kumimoji="0" lang="en-AU" sz="1200" b="0" i="0" u="none" strike="noStrike" cap="none" normalizeH="0" baseline="0" smtClean="0">
                          <a:ln>
                            <a:noFill/>
                          </a:ln>
                          <a:solidFill>
                            <a:srgbClr val="000000"/>
                          </a:solidFill>
                          <a:effectLst/>
                          <a:latin typeface="Helvetica"/>
                          <a:cs typeface="Arial" pitchFamily="34" charset="0"/>
                        </a:rPr>
                      </a:br>
                      <a:endParaRPr kumimoji="0" lang="en-AU"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6185" name="Rectangle 88"/>
          <p:cNvSpPr>
            <a:spLocks noChangeArrowheads="1"/>
          </p:cNvSpPr>
          <p:nvPr/>
        </p:nvSpPr>
        <p:spPr bwMode="auto">
          <a:xfrm>
            <a:off x="546100" y="5692775"/>
            <a:ext cx="215900" cy="228600"/>
          </a:xfrm>
          <a:prstGeom prst="rect">
            <a:avLst/>
          </a:prstGeom>
          <a:noFill/>
          <a:ln w="9525">
            <a:noFill/>
            <a:miter lim="800000"/>
            <a:headEnd/>
            <a:tailEnd/>
          </a:ln>
        </p:spPr>
        <p:txBody>
          <a:bodyPr wrap="none" anchor="ctr">
            <a:spAutoFit/>
          </a:bodyPr>
          <a:lstStyle/>
          <a:p>
            <a:r>
              <a:rPr lang="en-AU" sz="900"/>
              <a:t> </a:t>
            </a:r>
            <a:endParaRPr lang="en-AU"/>
          </a:p>
        </p:txBody>
      </p:sp>
      <p:pic>
        <p:nvPicPr>
          <p:cNvPr id="7" name="Picture 6"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8" name="Picture 7"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200" dirty="0" smtClean="0"/>
              <a:t>House Keeping - Audio</a:t>
            </a:r>
            <a:endParaRPr lang="en-AU" sz="3200" dirty="0"/>
          </a:p>
        </p:txBody>
      </p:sp>
      <p:pic>
        <p:nvPicPr>
          <p:cNvPr id="4" name="Content Placeholder 3" descr="go to webinar 2 (1).jpg"/>
          <p:cNvPicPr>
            <a:picLocks noGrp="1" noChangeAspect="1"/>
          </p:cNvPicPr>
          <p:nvPr>
            <p:ph idx="1"/>
          </p:nvPr>
        </p:nvPicPr>
        <p:blipFill>
          <a:blip r:embed="rId2" cstate="print"/>
          <a:stretch>
            <a:fillRect/>
          </a:stretch>
        </p:blipFill>
        <p:spPr>
          <a:xfrm>
            <a:off x="6084168" y="1628800"/>
            <a:ext cx="1598896" cy="4127500"/>
          </a:xfrm>
        </p:spPr>
      </p:pic>
      <p:sp>
        <p:nvSpPr>
          <p:cNvPr id="6" name="TextBox 5"/>
          <p:cNvSpPr txBox="1"/>
          <p:nvPr/>
        </p:nvSpPr>
        <p:spPr>
          <a:xfrm>
            <a:off x="1143000" y="2590800"/>
            <a:ext cx="3890809" cy="1477328"/>
          </a:xfrm>
          <a:prstGeom prst="rect">
            <a:avLst/>
          </a:prstGeom>
          <a:noFill/>
        </p:spPr>
        <p:txBody>
          <a:bodyPr wrap="none" rtlCol="0">
            <a:spAutoFit/>
          </a:bodyPr>
          <a:lstStyle/>
          <a:p>
            <a:r>
              <a:rPr lang="en-AU" dirty="0" smtClean="0"/>
              <a:t>If Computer sound is not audio able</a:t>
            </a:r>
          </a:p>
          <a:p>
            <a:endParaRPr lang="en-AU" dirty="0" smtClean="0"/>
          </a:p>
          <a:p>
            <a:pPr marL="342900" indent="-342900">
              <a:buFont typeface="+mj-lt"/>
              <a:buAutoNum type="arabicPeriod"/>
            </a:pPr>
            <a:r>
              <a:rPr lang="en-AU" dirty="0" smtClean="0"/>
              <a:t>Phone the number on your panel</a:t>
            </a:r>
          </a:p>
          <a:p>
            <a:pPr marL="342900" indent="-342900">
              <a:buFont typeface="+mj-lt"/>
              <a:buAutoNum type="arabicPeriod"/>
            </a:pPr>
            <a:r>
              <a:rPr lang="en-AU" dirty="0" smtClean="0"/>
              <a:t>Enter Access Code</a:t>
            </a:r>
          </a:p>
          <a:p>
            <a:endParaRPr lang="en-A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AU" sz="3200" dirty="0" smtClean="0"/>
              <a:t>Auditor </a:t>
            </a:r>
            <a:r>
              <a:rPr lang="en-AU" sz="3200" dirty="0" smtClean="0"/>
              <a:t>contravention reports for the 2019–20 </a:t>
            </a:r>
            <a:r>
              <a:rPr lang="en-AU" sz="3200" dirty="0" smtClean="0"/>
              <a:t> </a:t>
            </a:r>
            <a:r>
              <a:rPr lang="en-AU" sz="3200" dirty="0" smtClean="0"/>
              <a:t>jumped by 31 per cent from the previous year</a:t>
            </a:r>
            <a:endParaRPr lang="en-AU" sz="3200" dirty="0"/>
          </a:p>
        </p:txBody>
      </p:sp>
      <p:sp>
        <p:nvSpPr>
          <p:cNvPr id="3" name="Content Placeholder 2"/>
          <p:cNvSpPr>
            <a:spLocks noGrp="1"/>
          </p:cNvSpPr>
          <p:nvPr>
            <p:ph idx="1"/>
          </p:nvPr>
        </p:nvSpPr>
        <p:spPr/>
        <p:txBody>
          <a:bodyPr>
            <a:normAutofit/>
          </a:bodyPr>
          <a:lstStyle/>
          <a:p>
            <a:pPr marL="0" indent="0">
              <a:buNone/>
            </a:pPr>
            <a:r>
              <a:rPr lang="en-AU" sz="2600" dirty="0" smtClean="0"/>
              <a:t>“As of 30 June 2020, we actually received ACRs reporting 36,716 regulatory contraventions by 12,664 SMSFs, so it really has jumped there,” Ms Grant stated at the Tax Institute National Superannuation Conference. </a:t>
            </a:r>
            <a:endParaRPr lang="en-AU" sz="2600" dirty="0" smtClean="0"/>
          </a:p>
          <a:p>
            <a:pPr marL="0" indent="0">
              <a:buNone/>
            </a:pPr>
            <a:endParaRPr lang="en-AU" sz="2600" dirty="0" smtClean="0"/>
          </a:p>
          <a:p>
            <a:pPr marL="0" indent="0">
              <a:buNone/>
            </a:pPr>
            <a:r>
              <a:rPr lang="en-AU" sz="2600" dirty="0" smtClean="0"/>
              <a:t>The </a:t>
            </a:r>
            <a:r>
              <a:rPr lang="en-AU" sz="2600" dirty="0" smtClean="0"/>
              <a:t>most common contraventions reported in the ACRs received up until 30 June 2020 involved </a:t>
            </a:r>
            <a:endParaRPr lang="en-AU" sz="2600" dirty="0" smtClean="0"/>
          </a:p>
          <a:p>
            <a:pPr marL="0" indent="0">
              <a:buNone/>
            </a:pPr>
            <a:r>
              <a:rPr lang="en-AU" sz="2600" dirty="0" smtClean="0">
                <a:solidFill>
                  <a:srgbClr val="FF0000"/>
                </a:solidFill>
              </a:rPr>
              <a:t>L</a:t>
            </a:r>
            <a:r>
              <a:rPr lang="en-AU" sz="2600" dirty="0" smtClean="0">
                <a:solidFill>
                  <a:srgbClr val="FF0000"/>
                </a:solidFill>
              </a:rPr>
              <a:t>oans </a:t>
            </a:r>
            <a:r>
              <a:rPr lang="en-AU" sz="2600" dirty="0" smtClean="0">
                <a:solidFill>
                  <a:srgbClr val="FF0000"/>
                </a:solidFill>
              </a:rPr>
              <a:t>at </a:t>
            </a:r>
            <a:r>
              <a:rPr lang="en-AU" sz="2600" dirty="0" smtClean="0">
                <a:solidFill>
                  <a:srgbClr val="FF0000"/>
                </a:solidFill>
              </a:rPr>
              <a:t>24.4%,</a:t>
            </a:r>
          </a:p>
          <a:p>
            <a:pPr marL="0" indent="0">
              <a:buNone/>
            </a:pPr>
            <a:r>
              <a:rPr lang="en-AU" sz="2600" dirty="0" smtClean="0">
                <a:solidFill>
                  <a:srgbClr val="FF0000"/>
                </a:solidFill>
              </a:rPr>
              <a:t>In-house </a:t>
            </a:r>
            <a:r>
              <a:rPr lang="en-AU" sz="2600" dirty="0" smtClean="0">
                <a:solidFill>
                  <a:srgbClr val="FF0000"/>
                </a:solidFill>
              </a:rPr>
              <a:t>assets </a:t>
            </a:r>
            <a:r>
              <a:rPr lang="en-AU" sz="2600" dirty="0" smtClean="0">
                <a:solidFill>
                  <a:srgbClr val="FF0000"/>
                </a:solidFill>
              </a:rPr>
              <a:t>17.9%</a:t>
            </a:r>
          </a:p>
          <a:p>
            <a:pPr marL="0" indent="0">
              <a:buNone/>
            </a:pPr>
            <a:r>
              <a:rPr lang="en-AU" sz="2600" dirty="0" smtClean="0">
                <a:solidFill>
                  <a:srgbClr val="FF0000"/>
                </a:solidFill>
              </a:rPr>
              <a:t>Separation </a:t>
            </a:r>
            <a:r>
              <a:rPr lang="en-AU" sz="2600" dirty="0" smtClean="0">
                <a:solidFill>
                  <a:srgbClr val="FF0000"/>
                </a:solidFill>
              </a:rPr>
              <a:t>of assets at </a:t>
            </a:r>
            <a:r>
              <a:rPr lang="en-AU" sz="2600" dirty="0" smtClean="0">
                <a:solidFill>
                  <a:srgbClr val="FF0000"/>
                </a:solidFill>
              </a:rPr>
              <a:t>12.7%</a:t>
            </a:r>
            <a:r>
              <a:rPr lang="en-AU" sz="2600" dirty="0" smtClean="0"/>
              <a:t>”</a:t>
            </a:r>
            <a:endParaRPr lang="en-AU" sz="2600" dirty="0" smtClean="0"/>
          </a:p>
          <a:p>
            <a:pPr marL="0" indent="0">
              <a:buNone/>
            </a:pPr>
            <a:endParaRPr lang="en-A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AU" sz="3200" dirty="0" smtClean="0"/>
              <a:t>3 types of contraventions represent </a:t>
            </a:r>
            <a:r>
              <a:rPr lang="en-AU" sz="3200" dirty="0" smtClean="0"/>
              <a:t>55% </a:t>
            </a:r>
            <a:r>
              <a:rPr lang="en-AU" sz="3200" dirty="0" smtClean="0"/>
              <a:t>of </a:t>
            </a:r>
            <a:r>
              <a:rPr lang="en-AU" sz="3200" dirty="0" smtClean="0"/>
              <a:t>all Contraventions </a:t>
            </a:r>
            <a:endParaRPr lang="en-AU" sz="3200" dirty="0" smtClean="0"/>
          </a:p>
        </p:txBody>
      </p:sp>
      <p:sp>
        <p:nvSpPr>
          <p:cNvPr id="4099" name="Rectangle 3"/>
          <p:cNvSpPr>
            <a:spLocks noGrp="1" noChangeArrowheads="1"/>
          </p:cNvSpPr>
          <p:nvPr>
            <p:ph type="body" idx="1"/>
          </p:nvPr>
        </p:nvSpPr>
        <p:spPr>
          <a:xfrm>
            <a:off x="611188" y="1412776"/>
            <a:ext cx="8229600" cy="4392488"/>
          </a:xfrm>
        </p:spPr>
        <p:txBody>
          <a:bodyPr>
            <a:normAutofit fontScale="92500" lnSpcReduction="20000"/>
          </a:bodyPr>
          <a:lstStyle/>
          <a:p>
            <a:pPr marL="609600" indent="-609600" eaLnBrk="1" hangingPunct="1">
              <a:buFontTx/>
              <a:buAutoNum type="arabicPeriod"/>
            </a:pPr>
            <a:r>
              <a:rPr lang="en-AU" sz="2000" dirty="0" smtClean="0"/>
              <a:t>In-house assets </a:t>
            </a:r>
            <a:r>
              <a:rPr lang="en-AU" sz="2000" b="1" dirty="0" smtClean="0">
                <a:solidFill>
                  <a:schemeClr val="folHlink"/>
                </a:solidFill>
              </a:rPr>
              <a:t>(Section 71)</a:t>
            </a:r>
          </a:p>
          <a:p>
            <a:pPr marL="609600" indent="-609600" eaLnBrk="1" hangingPunct="1">
              <a:buFontTx/>
              <a:buAutoNum type="arabicPeriod"/>
            </a:pPr>
            <a:endParaRPr lang="en-AU" sz="2000" b="1" dirty="0" smtClean="0">
              <a:solidFill>
                <a:schemeClr val="folHlink"/>
              </a:solidFill>
            </a:endParaRPr>
          </a:p>
          <a:p>
            <a:pPr marL="609600" indent="-609600" eaLnBrk="1" hangingPunct="1">
              <a:buFontTx/>
              <a:buAutoNum type="arabicPeriod"/>
            </a:pPr>
            <a:r>
              <a:rPr lang="en-AU" sz="2000" dirty="0" smtClean="0"/>
              <a:t>Separation of assets </a:t>
            </a:r>
            <a:r>
              <a:rPr lang="en-AU" sz="2000" b="1" dirty="0" smtClean="0">
                <a:solidFill>
                  <a:schemeClr val="folHlink"/>
                </a:solidFill>
              </a:rPr>
              <a:t>(Section 52 (2) (d))</a:t>
            </a:r>
          </a:p>
          <a:p>
            <a:pPr marL="609600" indent="-609600" eaLnBrk="1" hangingPunct="1">
              <a:buFontTx/>
              <a:buAutoNum type="arabicPeriod"/>
            </a:pPr>
            <a:endParaRPr lang="en-AU" sz="2000" dirty="0" smtClean="0"/>
          </a:p>
          <a:p>
            <a:pPr marL="609600" indent="-609600" eaLnBrk="1" hangingPunct="1">
              <a:buFontTx/>
              <a:buAutoNum type="arabicPeriod"/>
            </a:pPr>
            <a:r>
              <a:rPr lang="en-AU" sz="2000" dirty="0" smtClean="0"/>
              <a:t>Loans to members/financial assistance </a:t>
            </a:r>
            <a:r>
              <a:rPr lang="en-AU" sz="2000" b="1" dirty="0" smtClean="0">
                <a:solidFill>
                  <a:schemeClr val="folHlink"/>
                </a:solidFill>
              </a:rPr>
              <a:t>(Section 65</a:t>
            </a:r>
            <a:r>
              <a:rPr lang="en-AU" sz="2000" b="1" dirty="0" smtClean="0">
                <a:solidFill>
                  <a:schemeClr val="folHlink"/>
                </a:solidFill>
              </a:rPr>
              <a:t>)</a:t>
            </a:r>
          </a:p>
          <a:p>
            <a:pPr marL="609600" indent="-609600" eaLnBrk="1" hangingPunct="1">
              <a:buFontTx/>
              <a:buAutoNum type="arabicPeriod"/>
            </a:pPr>
            <a:endParaRPr lang="en-AU" sz="2000" b="1" dirty="0" smtClean="0">
              <a:solidFill>
                <a:schemeClr val="folHlink"/>
              </a:solidFill>
            </a:endParaRPr>
          </a:p>
          <a:p>
            <a:pPr marL="0" indent="0">
              <a:buNone/>
            </a:pPr>
            <a:r>
              <a:rPr lang="en-AU" sz="2600" dirty="0" smtClean="0"/>
              <a:t>ATO imposed $4.1 million in administrative penalties, compared with $3.1 million the previous financial year and $1.7 million for the 2017–18 financial year. </a:t>
            </a:r>
            <a:endParaRPr lang="en-AU" sz="2600" dirty="0" smtClean="0"/>
          </a:p>
          <a:p>
            <a:pPr marL="0" indent="0">
              <a:buNone/>
            </a:pPr>
            <a:endParaRPr lang="en-AU" sz="2600" dirty="0" smtClean="0"/>
          </a:p>
          <a:p>
            <a:pPr marL="0" indent="0">
              <a:buNone/>
            </a:pPr>
            <a:r>
              <a:rPr lang="en-AU" sz="2600" dirty="0" smtClean="0"/>
              <a:t>The ATO also imposed 79 enforceable undertakings, issued 133 education directions, 87 rectification directions, </a:t>
            </a:r>
            <a:r>
              <a:rPr lang="en-AU" sz="2600" dirty="0" smtClean="0">
                <a:solidFill>
                  <a:srgbClr val="FF0000"/>
                </a:solidFill>
              </a:rPr>
              <a:t>25 notices of non-compliance</a:t>
            </a:r>
            <a:r>
              <a:rPr lang="en-AU" sz="2600" dirty="0" smtClean="0"/>
              <a:t> and disqualified 221 trustees. </a:t>
            </a:r>
          </a:p>
          <a:p>
            <a:pPr marL="609600" indent="-609600" eaLnBrk="1" hangingPunct="1">
              <a:buFontTx/>
              <a:buAutoNum type="arabicPeriod"/>
            </a:pPr>
            <a:endParaRPr lang="en-AU" sz="2000" b="1" dirty="0" smtClean="0">
              <a:solidFill>
                <a:schemeClr val="folHlink"/>
              </a:solidFill>
            </a:endParaRP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3568" y="260648"/>
            <a:ext cx="8352482" cy="1143000"/>
          </a:xfrm>
        </p:spPr>
        <p:txBody>
          <a:bodyPr/>
          <a:lstStyle/>
          <a:p>
            <a:pPr algn="l" eaLnBrk="1" hangingPunct="1"/>
            <a:r>
              <a:rPr lang="en-AU" sz="3000" dirty="0" smtClean="0"/>
              <a:t>SEC. 65 Lending to members of regulated superannuation fund prohibited</a:t>
            </a:r>
          </a:p>
        </p:txBody>
      </p:sp>
      <p:sp>
        <p:nvSpPr>
          <p:cNvPr id="7171" name="Rectangle 3"/>
          <p:cNvSpPr>
            <a:spLocks noGrp="1" noChangeArrowheads="1"/>
          </p:cNvSpPr>
          <p:nvPr>
            <p:ph type="body" idx="1"/>
          </p:nvPr>
        </p:nvSpPr>
        <p:spPr>
          <a:xfrm>
            <a:off x="468313" y="1412875"/>
            <a:ext cx="8229600" cy="3960813"/>
          </a:xfrm>
        </p:spPr>
        <p:txBody>
          <a:bodyPr/>
          <a:lstStyle/>
          <a:p>
            <a:pPr eaLnBrk="1" hangingPunct="1">
              <a:lnSpc>
                <a:spcPct val="80000"/>
              </a:lnSpc>
              <a:buFontTx/>
              <a:buNone/>
            </a:pPr>
            <a:endParaRPr lang="en-AU" sz="1600" dirty="0" smtClean="0"/>
          </a:p>
          <a:p>
            <a:pPr eaLnBrk="1" hangingPunct="1">
              <a:lnSpc>
                <a:spcPct val="80000"/>
              </a:lnSpc>
              <a:buFontTx/>
              <a:buNone/>
            </a:pPr>
            <a:r>
              <a:rPr lang="en-AU" sz="2000" dirty="0" smtClean="0"/>
              <a:t>(1) A trustee or an investment manager of a regulated superannuation fund must not: </a:t>
            </a:r>
          </a:p>
          <a:p>
            <a:pPr lvl="1" eaLnBrk="1" hangingPunct="1">
              <a:lnSpc>
                <a:spcPct val="80000"/>
              </a:lnSpc>
              <a:buFontTx/>
              <a:buNone/>
            </a:pPr>
            <a:r>
              <a:rPr lang="en-AU" sz="2000" dirty="0" smtClean="0"/>
              <a:t>(a) </a:t>
            </a:r>
            <a:r>
              <a:rPr lang="en-AU" sz="2000" b="1" dirty="0" smtClean="0">
                <a:solidFill>
                  <a:schemeClr val="folHlink"/>
                </a:solidFill>
              </a:rPr>
              <a:t>lend money</a:t>
            </a:r>
            <a:r>
              <a:rPr lang="en-AU" sz="2000" dirty="0" smtClean="0"/>
              <a:t> of the fund to: </a:t>
            </a:r>
          </a:p>
          <a:p>
            <a:pPr lvl="2" eaLnBrk="1" hangingPunct="1">
              <a:lnSpc>
                <a:spcPct val="80000"/>
              </a:lnSpc>
              <a:buFontTx/>
              <a:buNone/>
            </a:pPr>
            <a:r>
              <a:rPr lang="en-AU" sz="2000" dirty="0" smtClean="0"/>
              <a:t>(</a:t>
            </a:r>
            <a:r>
              <a:rPr lang="en-AU" sz="2000" dirty="0" err="1" smtClean="0"/>
              <a:t>i</a:t>
            </a:r>
            <a:r>
              <a:rPr lang="en-AU" sz="2000" dirty="0" smtClean="0"/>
              <a:t>) a </a:t>
            </a:r>
            <a:r>
              <a:rPr lang="en-AU" sz="2000" b="1" dirty="0" smtClean="0">
                <a:solidFill>
                  <a:schemeClr val="folHlink"/>
                </a:solidFill>
              </a:rPr>
              <a:t>member</a:t>
            </a:r>
            <a:r>
              <a:rPr lang="en-AU" sz="2000" dirty="0" smtClean="0"/>
              <a:t> of the fund; or </a:t>
            </a:r>
          </a:p>
          <a:p>
            <a:pPr lvl="2" eaLnBrk="1" hangingPunct="1">
              <a:lnSpc>
                <a:spcPct val="80000"/>
              </a:lnSpc>
              <a:buFontTx/>
              <a:buNone/>
            </a:pPr>
            <a:r>
              <a:rPr lang="en-AU" sz="2000" dirty="0" smtClean="0"/>
              <a:t>(ii) a </a:t>
            </a:r>
            <a:r>
              <a:rPr lang="en-AU" sz="2000" b="1" dirty="0" smtClean="0">
                <a:solidFill>
                  <a:schemeClr val="folHlink"/>
                </a:solidFill>
              </a:rPr>
              <a:t>relative of a member</a:t>
            </a:r>
            <a:r>
              <a:rPr lang="en-AU" sz="2000" dirty="0" smtClean="0"/>
              <a:t> of the fund; or </a:t>
            </a:r>
          </a:p>
          <a:p>
            <a:pPr eaLnBrk="1" hangingPunct="1">
              <a:lnSpc>
                <a:spcPct val="80000"/>
              </a:lnSpc>
              <a:buFontTx/>
              <a:buNone/>
            </a:pPr>
            <a:r>
              <a:rPr lang="en-AU" sz="2000" dirty="0" smtClean="0"/>
              <a:t>	(b) give any other </a:t>
            </a:r>
            <a:r>
              <a:rPr lang="en-AU" sz="2000" b="1" dirty="0" smtClean="0">
                <a:solidFill>
                  <a:schemeClr val="folHlink"/>
                </a:solidFill>
              </a:rPr>
              <a:t>financial assistance</a:t>
            </a:r>
            <a:r>
              <a:rPr lang="en-AU" sz="2000" dirty="0" smtClean="0"/>
              <a:t> using the resources of the fund to: </a:t>
            </a:r>
          </a:p>
          <a:p>
            <a:pPr lvl="1" eaLnBrk="1" hangingPunct="1">
              <a:lnSpc>
                <a:spcPct val="80000"/>
              </a:lnSpc>
              <a:buFontTx/>
              <a:buNone/>
            </a:pPr>
            <a:r>
              <a:rPr lang="en-AU" sz="2000" dirty="0" smtClean="0"/>
              <a:t>		(</a:t>
            </a:r>
            <a:r>
              <a:rPr lang="en-AU" sz="2000" dirty="0" err="1" smtClean="0"/>
              <a:t>i</a:t>
            </a:r>
            <a:r>
              <a:rPr lang="en-AU" sz="2000" dirty="0" smtClean="0"/>
              <a:t>) a </a:t>
            </a:r>
            <a:r>
              <a:rPr lang="en-AU" sz="2000" b="1" dirty="0" smtClean="0">
                <a:solidFill>
                  <a:schemeClr val="folHlink"/>
                </a:solidFill>
              </a:rPr>
              <a:t>member</a:t>
            </a:r>
            <a:r>
              <a:rPr lang="en-AU" sz="2000" dirty="0" smtClean="0"/>
              <a:t> of the fund; or </a:t>
            </a:r>
          </a:p>
          <a:p>
            <a:pPr lvl="1" eaLnBrk="1" hangingPunct="1">
              <a:lnSpc>
                <a:spcPct val="80000"/>
              </a:lnSpc>
              <a:buFontTx/>
              <a:buNone/>
            </a:pPr>
            <a:r>
              <a:rPr lang="en-AU" sz="2000" dirty="0" smtClean="0"/>
              <a:t>		(ii) a </a:t>
            </a:r>
            <a:r>
              <a:rPr lang="en-AU" sz="2000" b="1" dirty="0" smtClean="0">
                <a:solidFill>
                  <a:schemeClr val="folHlink"/>
                </a:solidFill>
              </a:rPr>
              <a:t>relative of a member</a:t>
            </a:r>
            <a:r>
              <a:rPr lang="en-AU" sz="2000" dirty="0" smtClean="0"/>
              <a:t> of the fund. </a:t>
            </a:r>
            <a:endParaRPr lang="en-AU" sz="2000" dirty="0" smtClean="0"/>
          </a:p>
          <a:p>
            <a:pPr lvl="1" eaLnBrk="1" hangingPunct="1">
              <a:lnSpc>
                <a:spcPct val="80000"/>
              </a:lnSpc>
              <a:buFontTx/>
              <a:buNone/>
            </a:pPr>
            <a:endParaRPr lang="en-AU" sz="2000" dirty="0" smtClean="0"/>
          </a:p>
          <a:p>
            <a:pPr lvl="1" eaLnBrk="1" hangingPunct="1">
              <a:lnSpc>
                <a:spcPct val="80000"/>
              </a:lnSpc>
              <a:buFontTx/>
              <a:buNone/>
            </a:pPr>
            <a:endParaRPr lang="en-AU" sz="2000" dirty="0" smtClean="0"/>
          </a:p>
          <a:p>
            <a:pPr lvl="1" algn="ctr" eaLnBrk="1" hangingPunct="1">
              <a:lnSpc>
                <a:spcPct val="80000"/>
              </a:lnSpc>
              <a:buFontTx/>
              <a:buNone/>
            </a:pPr>
            <a:r>
              <a:rPr lang="en-AU" sz="2000" dirty="0" smtClean="0">
                <a:solidFill>
                  <a:srgbClr val="FF0000"/>
                </a:solidFill>
              </a:rPr>
              <a:t>Do not confuse yourself with the 5% In-house asset rule </a:t>
            </a:r>
          </a:p>
          <a:p>
            <a:pPr lvl="1" algn="ctr" eaLnBrk="1" hangingPunct="1">
              <a:lnSpc>
                <a:spcPct val="80000"/>
              </a:lnSpc>
              <a:buFontTx/>
              <a:buNone/>
            </a:pPr>
            <a:r>
              <a:rPr lang="en-AU" sz="2000" dirty="0" smtClean="0">
                <a:solidFill>
                  <a:srgbClr val="FF0000"/>
                </a:solidFill>
              </a:rPr>
              <a:t>$1 Loan to member is prohibited</a:t>
            </a:r>
          </a:p>
          <a:p>
            <a:pPr lvl="1" eaLnBrk="1" hangingPunct="1">
              <a:lnSpc>
                <a:spcPct val="80000"/>
              </a:lnSpc>
              <a:buFontTx/>
              <a:buNone/>
            </a:pPr>
            <a:endParaRPr lang="en-AU" sz="1800" dirty="0" smtClean="0"/>
          </a:p>
          <a:p>
            <a:pPr eaLnBrk="1" hangingPunct="1">
              <a:lnSpc>
                <a:spcPct val="80000"/>
              </a:lnSpc>
              <a:buFontTx/>
              <a:buNone/>
            </a:pPr>
            <a:endParaRPr lang="en-AU" sz="2000" dirty="0" smtClean="0"/>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95288" y="1125538"/>
            <a:ext cx="8229600" cy="4391025"/>
          </a:xfrm>
        </p:spPr>
        <p:txBody>
          <a:bodyPr/>
          <a:lstStyle/>
          <a:p>
            <a:pPr eaLnBrk="1" hangingPunct="1">
              <a:lnSpc>
                <a:spcPct val="80000"/>
              </a:lnSpc>
              <a:buFontTx/>
              <a:buNone/>
            </a:pPr>
            <a:r>
              <a:rPr lang="en-AU" sz="1400" dirty="0" smtClean="0"/>
              <a:t>(</a:t>
            </a:r>
            <a:r>
              <a:rPr lang="en-AU" sz="1800" dirty="0" smtClean="0"/>
              <a:t>1) For the purposes of this Part, an in-house asset of a superannuation fund is an asset of the fund that is a </a:t>
            </a:r>
            <a:r>
              <a:rPr lang="en-AU" sz="1800" b="1" dirty="0" smtClean="0">
                <a:solidFill>
                  <a:srgbClr val="FF0000"/>
                </a:solidFill>
              </a:rPr>
              <a:t>Loan to</a:t>
            </a:r>
            <a:r>
              <a:rPr lang="en-AU" sz="1800" dirty="0" smtClean="0"/>
              <a:t>, or an </a:t>
            </a:r>
            <a:r>
              <a:rPr lang="en-AU" sz="1800" b="1" dirty="0" smtClean="0">
                <a:solidFill>
                  <a:srgbClr val="FF0000"/>
                </a:solidFill>
              </a:rPr>
              <a:t>investment in</a:t>
            </a:r>
            <a:r>
              <a:rPr lang="en-AU" sz="1800" dirty="0" smtClean="0"/>
              <a:t>, a </a:t>
            </a:r>
            <a:r>
              <a:rPr lang="en-AU" sz="1800" b="1" dirty="0" smtClean="0">
                <a:solidFill>
                  <a:srgbClr val="FF0000"/>
                </a:solidFill>
              </a:rPr>
              <a:t>related party of the fund</a:t>
            </a:r>
            <a:r>
              <a:rPr lang="en-AU" sz="1800" dirty="0" smtClean="0"/>
              <a:t>, an investment in a </a:t>
            </a:r>
            <a:r>
              <a:rPr lang="en-AU" sz="1800" b="1" dirty="0" smtClean="0">
                <a:solidFill>
                  <a:srgbClr val="FF0000"/>
                </a:solidFill>
              </a:rPr>
              <a:t>related trust</a:t>
            </a:r>
            <a:r>
              <a:rPr lang="en-AU" sz="1800" dirty="0" smtClean="0">
                <a:solidFill>
                  <a:srgbClr val="FF0000"/>
                </a:solidFill>
              </a:rPr>
              <a:t> </a:t>
            </a:r>
            <a:r>
              <a:rPr lang="en-AU" sz="1800" dirty="0" smtClean="0"/>
              <a:t>of the fund, or an asset of the fund subject to a </a:t>
            </a:r>
            <a:r>
              <a:rPr lang="en-AU" sz="1800" b="1" dirty="0" smtClean="0">
                <a:solidFill>
                  <a:srgbClr val="FF0000"/>
                </a:solidFill>
              </a:rPr>
              <a:t>lease or lease arrangement</a:t>
            </a:r>
            <a:r>
              <a:rPr lang="en-AU" sz="1800" dirty="0" smtClean="0">
                <a:solidFill>
                  <a:srgbClr val="FF0000"/>
                </a:solidFill>
              </a:rPr>
              <a:t> </a:t>
            </a:r>
            <a:r>
              <a:rPr lang="en-AU" sz="1800" dirty="0" smtClean="0"/>
              <a:t>between a trustee of the fund and a related party of the fund, </a:t>
            </a:r>
          </a:p>
          <a:p>
            <a:pPr eaLnBrk="1" hangingPunct="1">
              <a:lnSpc>
                <a:spcPct val="80000"/>
              </a:lnSpc>
              <a:buFontTx/>
              <a:buNone/>
            </a:pPr>
            <a:endParaRPr lang="en-AU" sz="1800" dirty="0" smtClean="0"/>
          </a:p>
          <a:p>
            <a:pPr eaLnBrk="1" hangingPunct="1">
              <a:lnSpc>
                <a:spcPct val="80000"/>
              </a:lnSpc>
              <a:buFontTx/>
              <a:buNone/>
            </a:pPr>
            <a:r>
              <a:rPr lang="en-AU" sz="1800" b="1" dirty="0" smtClean="0"/>
              <a:t>But does not include</a:t>
            </a:r>
            <a:r>
              <a:rPr lang="en-AU" sz="1800" dirty="0" smtClean="0"/>
              <a:t>: </a:t>
            </a:r>
          </a:p>
          <a:p>
            <a:pPr lvl="1" eaLnBrk="1" hangingPunct="1">
              <a:lnSpc>
                <a:spcPct val="80000"/>
              </a:lnSpc>
              <a:buFontTx/>
              <a:buNone/>
            </a:pPr>
            <a:r>
              <a:rPr lang="en-AU" sz="1800" dirty="0" smtClean="0"/>
              <a:t>(g) if the superannuation fund has fewer than </a:t>
            </a:r>
            <a:r>
              <a:rPr lang="en-AU" sz="1800" dirty="0" smtClean="0"/>
              <a:t>7 </a:t>
            </a:r>
            <a:r>
              <a:rPr lang="en-AU" sz="1800" dirty="0" smtClean="0"/>
              <a:t>members real property subject to a lease, or to a lease arrangement  enforceable by legal proceedings, between a trustee of the fund and a related party of the fund, if, throughout the term of the lease or lease arrangement , </a:t>
            </a:r>
            <a:r>
              <a:rPr lang="en-AU" sz="1800" b="1" dirty="0" smtClean="0">
                <a:solidFill>
                  <a:srgbClr val="FF0000"/>
                </a:solidFill>
              </a:rPr>
              <a:t>the property is business real property</a:t>
            </a:r>
            <a:r>
              <a:rPr lang="en-AU" sz="1800" dirty="0" smtClean="0">
                <a:solidFill>
                  <a:srgbClr val="FF0000"/>
                </a:solidFill>
              </a:rPr>
              <a:t> </a:t>
            </a:r>
            <a:r>
              <a:rPr lang="en-AU" sz="1800" dirty="0" smtClean="0"/>
              <a:t>of the fund; or </a:t>
            </a:r>
          </a:p>
          <a:p>
            <a:pPr lvl="1" eaLnBrk="1" hangingPunct="1">
              <a:lnSpc>
                <a:spcPct val="80000"/>
              </a:lnSpc>
              <a:buFontTx/>
              <a:buNone/>
            </a:pPr>
            <a:r>
              <a:rPr lang="en-AU" sz="1800" dirty="0" smtClean="0"/>
              <a:t>(h) an investment in a </a:t>
            </a:r>
            <a:r>
              <a:rPr lang="en-AU" sz="1800" b="1" dirty="0" smtClean="0">
                <a:solidFill>
                  <a:srgbClr val="FF0000"/>
                </a:solidFill>
              </a:rPr>
              <a:t>widely held unit trust</a:t>
            </a:r>
            <a:r>
              <a:rPr lang="en-AU" sz="1800" dirty="0" smtClean="0"/>
              <a:t>; or </a:t>
            </a:r>
          </a:p>
          <a:p>
            <a:pPr lvl="1" eaLnBrk="1" hangingPunct="1">
              <a:lnSpc>
                <a:spcPct val="80000"/>
              </a:lnSpc>
              <a:buFontTx/>
              <a:buNone/>
            </a:pPr>
            <a:r>
              <a:rPr lang="en-AU" sz="1800" dirty="0" smtClean="0"/>
              <a:t>(</a:t>
            </a:r>
            <a:r>
              <a:rPr lang="en-AU" sz="1800" dirty="0" err="1" smtClean="0"/>
              <a:t>i</a:t>
            </a:r>
            <a:r>
              <a:rPr lang="en-AU" sz="1800" dirty="0" smtClean="0"/>
              <a:t>) property owned by the superannuation fund and a related party as tenants in common, </a:t>
            </a:r>
            <a:r>
              <a:rPr lang="en-AU" sz="1800" b="1" dirty="0" smtClean="0">
                <a:solidFill>
                  <a:srgbClr val="FF0000"/>
                </a:solidFill>
              </a:rPr>
              <a:t>other than property subject to a lease or lease arrangement</a:t>
            </a:r>
            <a:r>
              <a:rPr lang="en-AU" sz="1800" dirty="0" smtClean="0">
                <a:solidFill>
                  <a:srgbClr val="FF0000"/>
                </a:solidFill>
              </a:rPr>
              <a:t> </a:t>
            </a:r>
            <a:r>
              <a:rPr lang="en-AU" sz="1800" dirty="0" smtClean="0"/>
              <a:t>between a trustee of the fund and a related party ;  </a:t>
            </a:r>
          </a:p>
          <a:p>
            <a:pPr lvl="1" eaLnBrk="1" hangingPunct="1">
              <a:lnSpc>
                <a:spcPct val="80000"/>
              </a:lnSpc>
              <a:buFontTx/>
              <a:buNone/>
            </a:pPr>
            <a:r>
              <a:rPr lang="en-AU" sz="1800" dirty="0" smtClean="0"/>
              <a:t>. </a:t>
            </a:r>
          </a:p>
          <a:p>
            <a:pPr eaLnBrk="1" hangingPunct="1">
              <a:lnSpc>
                <a:spcPct val="80000"/>
              </a:lnSpc>
              <a:buFontTx/>
              <a:buNone/>
            </a:pPr>
            <a:endParaRPr lang="en-AU" sz="1400" dirty="0" smtClean="0"/>
          </a:p>
        </p:txBody>
      </p:sp>
      <p:sp>
        <p:nvSpPr>
          <p:cNvPr id="8195" name="Rectangle 4"/>
          <p:cNvSpPr>
            <a:spLocks noChangeArrowheads="1"/>
          </p:cNvSpPr>
          <p:nvPr/>
        </p:nvSpPr>
        <p:spPr bwMode="auto">
          <a:xfrm>
            <a:off x="395288" y="333375"/>
            <a:ext cx="7993062" cy="549275"/>
          </a:xfrm>
          <a:prstGeom prst="rect">
            <a:avLst/>
          </a:prstGeom>
          <a:noFill/>
          <a:ln w="9525">
            <a:noFill/>
            <a:miter lim="800000"/>
            <a:headEnd/>
            <a:tailEnd/>
          </a:ln>
        </p:spPr>
        <p:txBody>
          <a:bodyPr>
            <a:spAutoFit/>
          </a:bodyPr>
          <a:lstStyle/>
          <a:p>
            <a:r>
              <a:rPr lang="en-AU" sz="3000" dirty="0"/>
              <a:t>SECT 71  Meaning of in-house</a:t>
            </a:r>
            <a:r>
              <a:rPr lang="en-AU" sz="3000" b="1" dirty="0"/>
              <a:t> </a:t>
            </a:r>
            <a:r>
              <a:rPr lang="en-AU" sz="3000" dirty="0"/>
              <a:t>asset </a:t>
            </a: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lstStyle/>
          <a:p>
            <a:pPr algn="l"/>
            <a:r>
              <a:rPr lang="en-AU" sz="3200" dirty="0" smtClean="0"/>
              <a:t>Sec 52 Covenants to be included in governing rules</a:t>
            </a:r>
            <a:endParaRPr lang="en-AU" sz="3200" dirty="0"/>
          </a:p>
        </p:txBody>
      </p:sp>
      <p:sp>
        <p:nvSpPr>
          <p:cNvPr id="3" name="Content Placeholder 2"/>
          <p:cNvSpPr>
            <a:spLocks noGrp="1"/>
          </p:cNvSpPr>
          <p:nvPr>
            <p:ph idx="1"/>
          </p:nvPr>
        </p:nvSpPr>
        <p:spPr/>
        <p:txBody>
          <a:bodyPr/>
          <a:lstStyle/>
          <a:p>
            <a:pPr eaLnBrk="1" hangingPunct="1">
              <a:lnSpc>
                <a:spcPct val="80000"/>
              </a:lnSpc>
              <a:buFontTx/>
              <a:buNone/>
            </a:pPr>
            <a:r>
              <a:rPr lang="en-AU" sz="2000" b="1" dirty="0" smtClean="0"/>
              <a:t>Section 52</a:t>
            </a:r>
          </a:p>
          <a:p>
            <a:pPr marL="0" indent="0" eaLnBrk="1" hangingPunct="1">
              <a:lnSpc>
                <a:spcPct val="80000"/>
              </a:lnSpc>
              <a:buFontTx/>
              <a:buNone/>
            </a:pPr>
            <a:endParaRPr lang="en-AU" sz="2000" dirty="0" smtClean="0"/>
          </a:p>
          <a:p>
            <a:pPr marL="0" indent="0" eaLnBrk="1" hangingPunct="1">
              <a:lnSpc>
                <a:spcPct val="80000"/>
              </a:lnSpc>
              <a:buFontTx/>
              <a:buNone/>
            </a:pPr>
            <a:r>
              <a:rPr lang="en-AU" sz="2000" dirty="0" smtClean="0"/>
              <a:t>If the governing rules of a superannuation entity do not contain covenants to the effect of the covenants set out in subsection (2), </a:t>
            </a:r>
            <a:r>
              <a:rPr lang="en-AU" sz="2000" b="1" dirty="0" smtClean="0"/>
              <a:t>those governing rules are taken to contain covenants to that effect </a:t>
            </a:r>
          </a:p>
          <a:p>
            <a:pPr marL="0" indent="0" eaLnBrk="1" hangingPunct="1">
              <a:lnSpc>
                <a:spcPct val="80000"/>
              </a:lnSpc>
              <a:buFontTx/>
              <a:buNone/>
            </a:pPr>
            <a:endParaRPr lang="en-AU" sz="2000" b="1" dirty="0" smtClean="0"/>
          </a:p>
          <a:p>
            <a:pPr marL="0" indent="0" eaLnBrk="1" hangingPunct="1">
              <a:lnSpc>
                <a:spcPct val="80000"/>
              </a:lnSpc>
              <a:buFontTx/>
              <a:buNone/>
            </a:pPr>
            <a:r>
              <a:rPr lang="en-AU" sz="2000" b="1" dirty="0" smtClean="0"/>
              <a:t>Section 55</a:t>
            </a:r>
          </a:p>
          <a:p>
            <a:pPr>
              <a:buNone/>
            </a:pPr>
            <a:r>
              <a:rPr lang="en-AU" sz="2000" b="1" dirty="0" smtClean="0">
                <a:solidFill>
                  <a:schemeClr val="tx1"/>
                </a:solidFill>
                <a:latin typeface="+mn-lt"/>
                <a:ea typeface="+mn-ea"/>
                <a:cs typeface="+mn-cs"/>
              </a:rPr>
              <a:t>Consequences of contravention of </a:t>
            </a:r>
            <a:r>
              <a:rPr lang="en-AU" sz="2000" b="1" dirty="0" smtClean="0">
                <a:solidFill>
                  <a:schemeClr val="tx1"/>
                </a:solidFill>
                <a:latin typeface="+mn-lt"/>
                <a:ea typeface="+mn-ea"/>
                <a:cs typeface="+mn-cs"/>
              </a:rPr>
              <a:t>covenant</a:t>
            </a:r>
          </a:p>
          <a:p>
            <a:pPr>
              <a:buNone/>
            </a:pPr>
            <a:r>
              <a:rPr lang="en-AU" sz="2000" dirty="0" smtClean="0">
                <a:solidFill>
                  <a:srgbClr val="FF0000"/>
                </a:solidFill>
              </a:rPr>
              <a:t>Breach of covenant may result in action to recover loss or damage</a:t>
            </a:r>
            <a:endParaRPr lang="en-AU" sz="2000" b="1" dirty="0" smtClean="0">
              <a:solidFill>
                <a:srgbClr val="FF0000"/>
              </a:solidFill>
              <a:latin typeface="+mn-lt"/>
              <a:ea typeface="+mn-ea"/>
              <a:cs typeface="+mn-cs"/>
            </a:endParaRPr>
          </a:p>
          <a:p>
            <a:pPr>
              <a:buNone/>
            </a:pPr>
            <a:r>
              <a:rPr lang="en-AU" sz="2000" dirty="0" smtClean="0">
                <a:solidFill>
                  <a:schemeClr val="tx1"/>
                </a:solidFill>
                <a:latin typeface="+mn-lt"/>
                <a:ea typeface="+mn-ea"/>
                <a:cs typeface="+mn-cs"/>
              </a:rPr>
              <a:t>Covenants must be complied with</a:t>
            </a:r>
          </a:p>
          <a:p>
            <a:pPr>
              <a:buNone/>
            </a:pPr>
            <a:r>
              <a:rPr lang="en-AU" sz="2000" dirty="0" smtClean="0">
                <a:solidFill>
                  <a:schemeClr val="tx1"/>
                </a:solidFill>
                <a:latin typeface="+mn-lt"/>
                <a:ea typeface="+mn-ea"/>
                <a:cs typeface="+mn-cs"/>
              </a:rPr>
              <a:t> (1)  A person must not contravene a covenant contained, or taken to be contained, in the governing rules of a superannuation entity.</a:t>
            </a:r>
          </a:p>
          <a:p>
            <a:pPr marL="0" indent="0" eaLnBrk="1" hangingPunct="1">
              <a:lnSpc>
                <a:spcPct val="80000"/>
              </a:lnSpc>
              <a:buFontTx/>
              <a:buNone/>
            </a:pPr>
            <a:endParaRPr lang="en-AU" sz="2400" b="1" u="sng" dirty="0" smtClean="0"/>
          </a:p>
          <a:p>
            <a:endParaRPr lang="en-AU"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188640"/>
            <a:ext cx="9144000" cy="1412875"/>
          </a:xfrm>
        </p:spPr>
        <p:txBody>
          <a:bodyPr/>
          <a:lstStyle/>
          <a:p>
            <a:pPr algn="l" eaLnBrk="1" hangingPunct="1"/>
            <a:r>
              <a:rPr lang="en-AU" sz="2400" b="1" dirty="0" smtClean="0"/>
              <a:t/>
            </a:r>
            <a:br>
              <a:rPr lang="en-AU" sz="2400" b="1" dirty="0" smtClean="0"/>
            </a:br>
            <a:r>
              <a:rPr lang="en-AU" sz="3200" dirty="0" smtClean="0"/>
              <a:t>Money and other assets to be kept separate</a:t>
            </a:r>
          </a:p>
        </p:txBody>
      </p:sp>
      <p:sp>
        <p:nvSpPr>
          <p:cNvPr id="9219" name="Rectangle 3"/>
          <p:cNvSpPr>
            <a:spLocks noGrp="1" noChangeArrowheads="1"/>
          </p:cNvSpPr>
          <p:nvPr>
            <p:ph type="body" idx="1"/>
          </p:nvPr>
        </p:nvSpPr>
        <p:spPr>
          <a:xfrm>
            <a:off x="539552" y="1844824"/>
            <a:ext cx="8229600" cy="4525963"/>
          </a:xfrm>
        </p:spPr>
        <p:txBody>
          <a:bodyPr/>
          <a:lstStyle/>
          <a:p>
            <a:pPr eaLnBrk="1" hangingPunct="1">
              <a:lnSpc>
                <a:spcPct val="80000"/>
              </a:lnSpc>
              <a:buFontTx/>
              <a:buNone/>
            </a:pPr>
            <a:endParaRPr lang="en-AU" sz="2000" b="1" i="1" dirty="0" smtClean="0">
              <a:solidFill>
                <a:schemeClr val="folHlink"/>
              </a:solidFill>
            </a:endParaRPr>
          </a:p>
          <a:p>
            <a:pPr eaLnBrk="1" hangingPunct="1">
              <a:lnSpc>
                <a:spcPct val="80000"/>
              </a:lnSpc>
              <a:buFontTx/>
              <a:buNone/>
            </a:pPr>
            <a:r>
              <a:rPr lang="en-AU" sz="2000" b="1" i="1" dirty="0" smtClean="0"/>
              <a:t>SIS </a:t>
            </a:r>
            <a:r>
              <a:rPr lang="en-AU" sz="2000" b="1" i="1" dirty="0" err="1" smtClean="0"/>
              <a:t>Reg</a:t>
            </a:r>
            <a:r>
              <a:rPr lang="en-AU" sz="2000" b="1" i="1" dirty="0" smtClean="0"/>
              <a:t>  Operating Standard 4.09A</a:t>
            </a:r>
            <a:r>
              <a:rPr lang="en-AU" sz="2000" dirty="0" smtClean="0"/>
              <a:t> and Covenant Section 52 (2) (g) of SIS Act</a:t>
            </a:r>
            <a:endParaRPr lang="en-AU" sz="2000" dirty="0" smtClean="0"/>
          </a:p>
          <a:p>
            <a:pPr marL="0" indent="0" eaLnBrk="1" hangingPunct="1">
              <a:lnSpc>
                <a:spcPct val="80000"/>
              </a:lnSpc>
              <a:buFontTx/>
              <a:buNone/>
            </a:pPr>
            <a:endParaRPr lang="en-AU" sz="2000" dirty="0" smtClean="0"/>
          </a:p>
          <a:p>
            <a:pPr marL="0" indent="0" eaLnBrk="1" hangingPunct="1">
              <a:lnSpc>
                <a:spcPct val="80000"/>
              </a:lnSpc>
              <a:buFontTx/>
              <a:buNone/>
            </a:pPr>
            <a:r>
              <a:rPr lang="en-AU" sz="2000" dirty="0" smtClean="0"/>
              <a:t>to </a:t>
            </a:r>
            <a:r>
              <a:rPr lang="en-AU" sz="2000" b="1" dirty="0" smtClean="0"/>
              <a:t>keep the money and other assets of the entity separate from any money and assets</a:t>
            </a:r>
            <a:r>
              <a:rPr lang="en-AU" sz="2000" dirty="0" smtClean="0"/>
              <a:t>, respectively:</a:t>
            </a:r>
          </a:p>
          <a:p>
            <a:pPr marL="0" indent="0" eaLnBrk="1" hangingPunct="1">
              <a:lnSpc>
                <a:spcPct val="80000"/>
              </a:lnSpc>
              <a:buFontTx/>
              <a:buNone/>
            </a:pPr>
            <a:r>
              <a:rPr lang="en-AU" sz="2000" dirty="0" smtClean="0"/>
              <a:t>    </a:t>
            </a:r>
            <a:r>
              <a:rPr lang="en-AU" sz="2000" dirty="0" err="1" smtClean="0"/>
              <a:t>i</a:t>
            </a:r>
            <a:r>
              <a:rPr lang="en-AU" sz="2000" dirty="0" smtClean="0"/>
              <a:t>) that are held by the trustee personally; or</a:t>
            </a:r>
          </a:p>
          <a:p>
            <a:pPr marL="0" indent="0" eaLnBrk="1" hangingPunct="1">
              <a:lnSpc>
                <a:spcPct val="80000"/>
              </a:lnSpc>
              <a:buFontTx/>
              <a:buNone/>
            </a:pPr>
            <a:r>
              <a:rPr lang="en-AU" sz="2000" dirty="0" smtClean="0"/>
              <a:t>   ii) that are money or assets, as the case may be, of a standard employer‑</a:t>
            </a:r>
            <a:r>
              <a:rPr lang="en-AU" sz="2000" dirty="0" err="1" smtClean="0"/>
              <a:t>sponsor</a:t>
            </a:r>
            <a:r>
              <a:rPr lang="en-AU" sz="2000" dirty="0" smtClean="0"/>
              <a:t>, or an associate of a standard employer-sponsor, of the entity;</a:t>
            </a:r>
          </a:p>
          <a:p>
            <a:pPr eaLnBrk="1" hangingPunct="1">
              <a:lnSpc>
                <a:spcPct val="80000"/>
              </a:lnSpc>
              <a:buFontTx/>
              <a:buNone/>
            </a:pPr>
            <a:r>
              <a:rPr lang="en-AU" sz="2000" dirty="0" smtClean="0"/>
              <a:t>	</a:t>
            </a:r>
            <a:endParaRPr lang="en-AU" sz="2000" b="1" dirty="0" smtClean="0">
              <a:solidFill>
                <a:schemeClr val="folHlink"/>
              </a:solidFill>
            </a:endParaRP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en-AU" sz="3000" dirty="0" smtClean="0"/>
              <a:t>How do you Report Contraventions?</a:t>
            </a:r>
            <a:endParaRPr lang="en-AU" sz="3000" dirty="0" smtClean="0"/>
          </a:p>
        </p:txBody>
      </p:sp>
      <p:sp>
        <p:nvSpPr>
          <p:cNvPr id="14339" name="Rectangle 3"/>
          <p:cNvSpPr>
            <a:spLocks noGrp="1" noChangeArrowheads="1"/>
          </p:cNvSpPr>
          <p:nvPr>
            <p:ph type="body" idx="1"/>
          </p:nvPr>
        </p:nvSpPr>
        <p:spPr>
          <a:xfrm>
            <a:off x="539750" y="1268412"/>
            <a:ext cx="8229600" cy="5040907"/>
          </a:xfrm>
        </p:spPr>
        <p:txBody>
          <a:bodyPr/>
          <a:lstStyle/>
          <a:p>
            <a:pPr eaLnBrk="1" hangingPunct="1">
              <a:lnSpc>
                <a:spcPct val="80000"/>
              </a:lnSpc>
              <a:buFontTx/>
              <a:buNone/>
            </a:pPr>
            <a:r>
              <a:rPr lang="en-AU" sz="2000" b="1" dirty="0" smtClean="0"/>
              <a:t>You must report contraventions and other matters resulting from an event. </a:t>
            </a:r>
          </a:p>
          <a:p>
            <a:pPr eaLnBrk="1" hangingPunct="1">
              <a:lnSpc>
                <a:spcPct val="80000"/>
              </a:lnSpc>
              <a:buFontTx/>
              <a:buNone/>
            </a:pPr>
            <a:endParaRPr lang="en-AU" sz="2000" dirty="0" smtClean="0"/>
          </a:p>
          <a:p>
            <a:pPr marL="0" indent="0" eaLnBrk="1" hangingPunct="1">
              <a:lnSpc>
                <a:spcPct val="80000"/>
              </a:lnSpc>
              <a:buFontTx/>
              <a:buNone/>
            </a:pPr>
            <a:r>
              <a:rPr lang="en-AU" sz="2000" dirty="0" smtClean="0"/>
              <a:t>An event is something that may lead, or has led, to one or more contraventions. If an event leads to a contravention of </a:t>
            </a:r>
            <a:r>
              <a:rPr lang="en-AU" sz="2000" b="1" dirty="0" smtClean="0"/>
              <a:t>more than one section or regulation</a:t>
            </a:r>
            <a:r>
              <a:rPr lang="en-AU" sz="2000" dirty="0" smtClean="0"/>
              <a:t>, you should </a:t>
            </a:r>
            <a:r>
              <a:rPr lang="en-AU" sz="2000" b="1" dirty="0" smtClean="0"/>
              <a:t>list each contravention</a:t>
            </a:r>
            <a:r>
              <a:rPr lang="en-AU" sz="2000" dirty="0" smtClean="0"/>
              <a:t> that relates to the event </a:t>
            </a:r>
            <a:endParaRPr lang="en-AU" sz="2000" dirty="0" smtClean="0"/>
          </a:p>
          <a:p>
            <a:pPr marL="0" indent="0" eaLnBrk="1" hangingPunct="1">
              <a:lnSpc>
                <a:spcPct val="80000"/>
              </a:lnSpc>
              <a:buFontTx/>
              <a:buNone/>
            </a:pPr>
            <a:endParaRPr lang="en-AU" sz="2000" dirty="0" smtClean="0"/>
          </a:p>
          <a:p>
            <a:pPr marL="0" lvl="1" indent="0" eaLnBrk="1" hangingPunct="1">
              <a:lnSpc>
                <a:spcPct val="80000"/>
              </a:lnSpc>
              <a:buNone/>
            </a:pPr>
            <a:r>
              <a:rPr lang="en-AU" sz="2000" dirty="0" smtClean="0"/>
              <a:t>E. G :  Acquiring an restricted asset </a:t>
            </a:r>
            <a:r>
              <a:rPr lang="en-AU" sz="2000" dirty="0" smtClean="0"/>
              <a:t>(residential </a:t>
            </a:r>
            <a:r>
              <a:rPr lang="en-AU" sz="2000" dirty="0" smtClean="0"/>
              <a:t>property) from a related party with </a:t>
            </a:r>
            <a:r>
              <a:rPr lang="en-AU" sz="2000" dirty="0" smtClean="0"/>
              <a:t>borrowing – </a:t>
            </a:r>
            <a:r>
              <a:rPr lang="en-AU" sz="2000" dirty="0" smtClean="0">
                <a:solidFill>
                  <a:srgbClr val="FF0000"/>
                </a:solidFill>
              </a:rPr>
              <a:t>there are three breaches</a:t>
            </a:r>
            <a:endParaRPr lang="en-AU" sz="2000" dirty="0" smtClean="0">
              <a:solidFill>
                <a:srgbClr val="FF0000"/>
              </a:solidFill>
            </a:endParaRPr>
          </a:p>
          <a:p>
            <a:pPr marL="0" lvl="1" indent="0" eaLnBrk="1" hangingPunct="1">
              <a:lnSpc>
                <a:spcPct val="80000"/>
              </a:lnSpc>
            </a:pPr>
            <a:endParaRPr lang="en-AU" sz="2000" dirty="0" smtClean="0"/>
          </a:p>
          <a:p>
            <a:pPr marL="0" indent="0" eaLnBrk="1" hangingPunct="1">
              <a:lnSpc>
                <a:spcPct val="80000"/>
              </a:lnSpc>
              <a:buFontTx/>
              <a:buNone/>
            </a:pPr>
            <a:endParaRPr lang="en-AU" sz="2000" b="1" dirty="0" smtClean="0"/>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200" dirty="0" smtClean="0"/>
              <a:t>Timing of reporting</a:t>
            </a:r>
            <a:endParaRPr lang="en-AU" sz="3200" dirty="0"/>
          </a:p>
        </p:txBody>
      </p:sp>
      <p:sp>
        <p:nvSpPr>
          <p:cNvPr id="3" name="Content Placeholder 2"/>
          <p:cNvSpPr>
            <a:spLocks noGrp="1"/>
          </p:cNvSpPr>
          <p:nvPr>
            <p:ph idx="1"/>
          </p:nvPr>
        </p:nvSpPr>
        <p:spPr/>
        <p:txBody>
          <a:bodyPr/>
          <a:lstStyle/>
          <a:p>
            <a:pPr marL="0" indent="0">
              <a:lnSpc>
                <a:spcPct val="80000"/>
              </a:lnSpc>
              <a:buNone/>
            </a:pPr>
            <a:r>
              <a:rPr lang="en-AU" sz="2000" dirty="0" smtClean="0"/>
              <a:t>You must </a:t>
            </a:r>
            <a:r>
              <a:rPr lang="en-AU" sz="2000" b="1" dirty="0" smtClean="0">
                <a:solidFill>
                  <a:srgbClr val="FF0000"/>
                </a:solidFill>
              </a:rPr>
              <a:t>lodge a report within 28 days of completing the audit</a:t>
            </a:r>
            <a:r>
              <a:rPr lang="en-AU" sz="2000" dirty="0" smtClean="0">
                <a:solidFill>
                  <a:srgbClr val="FF0000"/>
                </a:solidFill>
              </a:rPr>
              <a:t> </a:t>
            </a:r>
            <a:r>
              <a:rPr lang="en-AU" sz="2000" dirty="0" smtClean="0"/>
              <a:t>if, in the normal course of conducting the audit, you form the opinion that a contravention of the SISA or SISR has occurred either:</a:t>
            </a:r>
          </a:p>
          <a:p>
            <a:pPr marL="0" lvl="2" indent="0">
              <a:lnSpc>
                <a:spcPct val="80000"/>
              </a:lnSpc>
            </a:pPr>
            <a:endParaRPr lang="en-AU" sz="2000" dirty="0" smtClean="0"/>
          </a:p>
          <a:p>
            <a:pPr marL="0" lvl="2" indent="0">
              <a:lnSpc>
                <a:spcPct val="80000"/>
              </a:lnSpc>
            </a:pPr>
            <a:r>
              <a:rPr lang="en-AU" sz="2000" dirty="0" smtClean="0"/>
              <a:t> </a:t>
            </a:r>
            <a:r>
              <a:rPr lang="en-AU" sz="2000" dirty="0" smtClean="0"/>
              <a:t>during </a:t>
            </a:r>
            <a:r>
              <a:rPr lang="en-AU" sz="2000" dirty="0" smtClean="0"/>
              <a:t>the year of income being audited</a:t>
            </a:r>
          </a:p>
          <a:p>
            <a:pPr marL="0" lvl="2" indent="0">
              <a:lnSpc>
                <a:spcPct val="80000"/>
              </a:lnSpc>
            </a:pPr>
            <a:r>
              <a:rPr lang="en-AU" sz="2000" dirty="0" smtClean="0"/>
              <a:t> before </a:t>
            </a:r>
            <a:r>
              <a:rPr lang="en-AU" sz="2000" dirty="0" smtClean="0"/>
              <a:t>or after the year of income being audited.</a:t>
            </a:r>
          </a:p>
          <a:p>
            <a:pPr>
              <a:lnSpc>
                <a:spcPct val="80000"/>
              </a:lnSpc>
              <a:buNone/>
            </a:pPr>
            <a:endParaRPr lang="en-AU" sz="2000" dirty="0" smtClean="0"/>
          </a:p>
          <a:p>
            <a:pPr>
              <a:lnSpc>
                <a:spcPct val="80000"/>
              </a:lnSpc>
              <a:buNone/>
            </a:pPr>
            <a:endParaRPr lang="en-AU" sz="2000" dirty="0" smtClean="0"/>
          </a:p>
          <a:p>
            <a:pPr>
              <a:lnSpc>
                <a:spcPct val="80000"/>
              </a:lnSpc>
              <a:buNone/>
            </a:pPr>
            <a:r>
              <a:rPr lang="en-AU" sz="2000" dirty="0" smtClean="0"/>
              <a:t>The </a:t>
            </a:r>
            <a:r>
              <a:rPr lang="en-AU" sz="2000" dirty="0" smtClean="0"/>
              <a:t>contravention </a:t>
            </a:r>
            <a:r>
              <a:rPr lang="en-AU" sz="2000" b="1" dirty="0" smtClean="0"/>
              <a:t>must meet the </a:t>
            </a:r>
            <a:r>
              <a:rPr lang="en-AU" sz="2000" b="1" u="sng" dirty="0" smtClean="0"/>
              <a:t>reporting criteria</a:t>
            </a:r>
            <a:r>
              <a:rPr lang="en-AU" sz="2000" b="1" dirty="0" smtClean="0"/>
              <a:t>.</a:t>
            </a:r>
            <a:endParaRPr lang="en-A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0"/>
            <a:ext cx="8229600" cy="1143000"/>
          </a:xfrm>
        </p:spPr>
        <p:txBody>
          <a:bodyPr/>
          <a:lstStyle/>
          <a:p>
            <a:pPr eaLnBrk="1" hangingPunct="1"/>
            <a:r>
              <a:rPr lang="en-AU" sz="3000" smtClean="0"/>
              <a:t>Reporting Criteria</a:t>
            </a:r>
          </a:p>
        </p:txBody>
      </p:sp>
      <p:sp>
        <p:nvSpPr>
          <p:cNvPr id="15363" name="Rectangle 3"/>
          <p:cNvSpPr>
            <a:spLocks noGrp="1" noChangeArrowheads="1"/>
          </p:cNvSpPr>
          <p:nvPr>
            <p:ph type="body" idx="1"/>
          </p:nvPr>
        </p:nvSpPr>
        <p:spPr>
          <a:xfrm>
            <a:off x="539750" y="1052513"/>
            <a:ext cx="6346825" cy="4321175"/>
          </a:xfrm>
          <a:noFill/>
          <a:ln w="38100">
            <a:solidFill>
              <a:schemeClr val="folHlink"/>
            </a:solidFill>
          </a:ln>
        </p:spPr>
        <p:txBody>
          <a:bodyPr/>
          <a:lstStyle/>
          <a:p>
            <a:pPr eaLnBrk="1" hangingPunct="1">
              <a:lnSpc>
                <a:spcPct val="80000"/>
              </a:lnSpc>
              <a:buFontTx/>
              <a:buNone/>
            </a:pPr>
            <a:endParaRPr lang="en-AU" sz="2000" b="1" dirty="0" smtClean="0"/>
          </a:p>
          <a:p>
            <a:pPr eaLnBrk="1" hangingPunct="1">
              <a:lnSpc>
                <a:spcPct val="80000"/>
              </a:lnSpc>
              <a:buFontTx/>
              <a:buNone/>
            </a:pPr>
            <a:r>
              <a:rPr lang="en-AU" sz="2000" b="1" dirty="0" smtClean="0"/>
              <a:t>Test 1 Fund definition test</a:t>
            </a:r>
            <a:r>
              <a:rPr lang="en-AU" sz="2000" dirty="0" smtClean="0"/>
              <a:t> </a:t>
            </a:r>
          </a:p>
          <a:p>
            <a:pPr eaLnBrk="1" hangingPunct="1">
              <a:lnSpc>
                <a:spcPct val="80000"/>
              </a:lnSpc>
              <a:buFontTx/>
              <a:buNone/>
            </a:pPr>
            <a:r>
              <a:rPr lang="en-AU" sz="2000" dirty="0" smtClean="0"/>
              <a:t>   Consider if the fund meets the definition of an SMSF </a:t>
            </a:r>
            <a:r>
              <a:rPr lang="en-AU" sz="2000" b="1" dirty="0" smtClean="0">
                <a:solidFill>
                  <a:schemeClr val="folHlink"/>
                </a:solidFill>
              </a:rPr>
              <a:t>(Section 17A) </a:t>
            </a:r>
          </a:p>
          <a:p>
            <a:pPr eaLnBrk="1" hangingPunct="1">
              <a:lnSpc>
                <a:spcPct val="80000"/>
              </a:lnSpc>
              <a:buFontTx/>
              <a:buNone/>
            </a:pPr>
            <a:endParaRPr lang="en-AU" sz="2000" b="1" dirty="0" smtClean="0">
              <a:solidFill>
                <a:schemeClr val="folHlink"/>
              </a:solidFill>
            </a:endParaRPr>
          </a:p>
          <a:p>
            <a:pPr eaLnBrk="1" hangingPunct="1">
              <a:lnSpc>
                <a:spcPct val="80000"/>
              </a:lnSpc>
              <a:buFontTx/>
              <a:buNone/>
            </a:pPr>
            <a:r>
              <a:rPr lang="en-AU" sz="2000" b="1" dirty="0" smtClean="0"/>
              <a:t>Test 2: New fund test</a:t>
            </a:r>
            <a:r>
              <a:rPr lang="en-AU" sz="2000" dirty="0" smtClean="0"/>
              <a:t> </a:t>
            </a:r>
          </a:p>
          <a:p>
            <a:pPr eaLnBrk="1" hangingPunct="1">
              <a:lnSpc>
                <a:spcPct val="80000"/>
              </a:lnSpc>
              <a:buFontTx/>
              <a:buNone/>
            </a:pPr>
            <a:r>
              <a:rPr lang="en-AU" sz="2000" dirty="0" smtClean="0"/>
              <a:t>If the fund is </a:t>
            </a:r>
            <a:r>
              <a:rPr lang="en-AU" sz="2000" b="1" dirty="0" smtClean="0">
                <a:solidFill>
                  <a:schemeClr val="folHlink"/>
                </a:solidFill>
              </a:rPr>
              <a:t>less than 15 months old</a:t>
            </a:r>
            <a:r>
              <a:rPr lang="en-AU" sz="2000" dirty="0" smtClean="0"/>
              <a:t> from date of establishment (date it first holds assets) and value of any single contravention is </a:t>
            </a:r>
            <a:r>
              <a:rPr lang="en-AU" sz="2000" b="1" dirty="0" smtClean="0">
                <a:solidFill>
                  <a:schemeClr val="folHlink"/>
                </a:solidFill>
              </a:rPr>
              <a:t>more than $2000</a:t>
            </a:r>
          </a:p>
          <a:p>
            <a:pPr eaLnBrk="1" hangingPunct="1">
              <a:lnSpc>
                <a:spcPct val="80000"/>
              </a:lnSpc>
              <a:buFontTx/>
              <a:buNone/>
            </a:pPr>
            <a:endParaRPr lang="en-AU" sz="2000" dirty="0" smtClean="0"/>
          </a:p>
          <a:p>
            <a:pPr eaLnBrk="1" hangingPunct="1">
              <a:lnSpc>
                <a:spcPct val="80000"/>
              </a:lnSpc>
              <a:buFontTx/>
              <a:buNone/>
            </a:pPr>
            <a:r>
              <a:rPr lang="en-AU" sz="2000" b="1" dirty="0" smtClean="0"/>
              <a:t>Test 3: Trustee behaviour test</a:t>
            </a:r>
            <a:r>
              <a:rPr lang="en-AU" sz="2000" dirty="0" smtClean="0"/>
              <a:t> </a:t>
            </a:r>
          </a:p>
          <a:p>
            <a:pPr eaLnBrk="1" hangingPunct="1">
              <a:lnSpc>
                <a:spcPct val="80000"/>
              </a:lnSpc>
              <a:buFontTx/>
              <a:buNone/>
            </a:pPr>
            <a:r>
              <a:rPr lang="en-AU" sz="2000" dirty="0" smtClean="0"/>
              <a:t>Trustees received advice of a contravention and they have breached again </a:t>
            </a:r>
            <a:r>
              <a:rPr lang="en-AU" sz="2000" b="1" dirty="0" smtClean="0">
                <a:solidFill>
                  <a:schemeClr val="folHlink"/>
                </a:solidFill>
              </a:rPr>
              <a:t>(breached the same section or regulation </a:t>
            </a:r>
            <a:r>
              <a:rPr lang="en-AU" sz="2000" b="1" dirty="0" smtClean="0">
                <a:solidFill>
                  <a:schemeClr val="folHlink"/>
                </a:solidFill>
              </a:rPr>
              <a:t>) – Mgt Letter of previous year</a:t>
            </a:r>
            <a:endParaRPr lang="en-AU" sz="2000" b="1" dirty="0" smtClean="0">
              <a:solidFill>
                <a:schemeClr val="folHlink"/>
              </a:solidFill>
            </a:endParaRPr>
          </a:p>
        </p:txBody>
      </p:sp>
      <p:sp>
        <p:nvSpPr>
          <p:cNvPr id="15366" name="Text Box 7"/>
          <p:cNvSpPr txBox="1">
            <a:spLocks noChangeArrowheads="1"/>
          </p:cNvSpPr>
          <p:nvPr/>
        </p:nvSpPr>
        <p:spPr bwMode="auto">
          <a:xfrm rot="5400000">
            <a:off x="6430963" y="3011488"/>
            <a:ext cx="3313112" cy="404812"/>
          </a:xfrm>
          <a:prstGeom prst="rect">
            <a:avLst/>
          </a:prstGeom>
          <a:noFill/>
          <a:ln w="38100">
            <a:solidFill>
              <a:schemeClr val="folHlink"/>
            </a:solidFill>
            <a:miter lim="800000"/>
            <a:headEnd/>
            <a:tailEnd/>
          </a:ln>
        </p:spPr>
        <p:txBody>
          <a:bodyPr>
            <a:spAutoFit/>
          </a:bodyPr>
          <a:lstStyle/>
          <a:p>
            <a:pPr algn="ctr">
              <a:spcBef>
                <a:spcPct val="50000"/>
              </a:spcBef>
            </a:pPr>
            <a:r>
              <a:rPr lang="en-AU"/>
              <a:t>Report   Contraventions</a:t>
            </a:r>
          </a:p>
        </p:txBody>
      </p:sp>
      <p:sp>
        <p:nvSpPr>
          <p:cNvPr id="15367" name="Line 8"/>
          <p:cNvSpPr>
            <a:spLocks noChangeShapeType="1"/>
          </p:cNvSpPr>
          <p:nvPr/>
        </p:nvSpPr>
        <p:spPr bwMode="auto">
          <a:xfrm>
            <a:off x="6948488" y="3141663"/>
            <a:ext cx="792162" cy="0"/>
          </a:xfrm>
          <a:prstGeom prst="line">
            <a:avLst/>
          </a:prstGeom>
          <a:noFill/>
          <a:ln w="57150">
            <a:solidFill>
              <a:srgbClr val="FF0000"/>
            </a:solidFill>
            <a:round/>
            <a:headEnd/>
            <a:tailEnd type="triangle" w="med" len="med"/>
          </a:ln>
        </p:spPr>
        <p:txBody>
          <a:bodyPr/>
          <a:lstStyle/>
          <a:p>
            <a:endParaRPr lang="en-AU"/>
          </a:p>
        </p:txBody>
      </p:sp>
      <p:pic>
        <p:nvPicPr>
          <p:cNvPr id="8" name="Picture 7"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9" name="Picture 8"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AU" sz="3200" b="1" smtClean="0"/>
              <a:t>Test 3, 4 &amp; 5 Trustee behaviour test</a:t>
            </a:r>
            <a:r>
              <a:rPr lang="en-AU" sz="3200" smtClean="0"/>
              <a:t> </a:t>
            </a:r>
            <a:br>
              <a:rPr lang="en-AU" sz="3200" smtClean="0"/>
            </a:br>
            <a:endParaRPr lang="en-AU" sz="3200" smtClean="0"/>
          </a:p>
        </p:txBody>
      </p:sp>
      <p:sp>
        <p:nvSpPr>
          <p:cNvPr id="16387" name="Rectangle 3"/>
          <p:cNvSpPr>
            <a:spLocks noGrp="1" noChangeArrowheads="1"/>
          </p:cNvSpPr>
          <p:nvPr>
            <p:ph type="body" idx="1"/>
          </p:nvPr>
        </p:nvSpPr>
        <p:spPr>
          <a:xfrm>
            <a:off x="468313" y="1268413"/>
            <a:ext cx="6346825" cy="3773487"/>
          </a:xfrm>
          <a:noFill/>
          <a:ln w="38100">
            <a:solidFill>
              <a:schemeClr val="folHlink"/>
            </a:solidFill>
          </a:ln>
        </p:spPr>
        <p:txBody>
          <a:bodyPr/>
          <a:lstStyle/>
          <a:p>
            <a:pPr eaLnBrk="1" hangingPunct="1">
              <a:buFontTx/>
              <a:buNone/>
            </a:pPr>
            <a:r>
              <a:rPr lang="en-AU" sz="1800" dirty="0" smtClean="0"/>
              <a:t>Trustees received advice of a contravention previously from </a:t>
            </a:r>
            <a:r>
              <a:rPr lang="en-AU" sz="1800" b="1" dirty="0" smtClean="0">
                <a:solidFill>
                  <a:schemeClr val="folHlink"/>
                </a:solidFill>
              </a:rPr>
              <a:t>reviewing the fund's prior-year working papers</a:t>
            </a:r>
            <a:r>
              <a:rPr lang="en-AU" sz="1800" dirty="0" smtClean="0"/>
              <a:t> </a:t>
            </a:r>
          </a:p>
          <a:p>
            <a:pPr eaLnBrk="1" hangingPunct="1">
              <a:buFontTx/>
              <a:buNone/>
            </a:pPr>
            <a:r>
              <a:rPr lang="en-AU" sz="1800" dirty="0" smtClean="0"/>
              <a:t>Or</a:t>
            </a:r>
          </a:p>
          <a:p>
            <a:pPr eaLnBrk="1" hangingPunct="1">
              <a:buFontTx/>
              <a:buNone/>
            </a:pPr>
            <a:r>
              <a:rPr lang="en-AU" sz="1800" dirty="0" smtClean="0"/>
              <a:t>Management letter issued by the </a:t>
            </a:r>
            <a:r>
              <a:rPr lang="en-AU" sz="1800" b="1" dirty="0" smtClean="0">
                <a:solidFill>
                  <a:schemeClr val="folHlink"/>
                </a:solidFill>
              </a:rPr>
              <a:t>previous auditor</a:t>
            </a:r>
            <a:r>
              <a:rPr lang="en-AU" sz="1800" dirty="0" smtClean="0"/>
              <a:t> = </a:t>
            </a:r>
            <a:r>
              <a:rPr lang="en-AU" sz="1800" dirty="0" smtClean="0">
                <a:solidFill>
                  <a:srgbClr val="FF0000"/>
                </a:solidFill>
              </a:rPr>
              <a:t>breached again</a:t>
            </a:r>
          </a:p>
          <a:p>
            <a:pPr eaLnBrk="1" hangingPunct="1">
              <a:buFontTx/>
              <a:buNone/>
            </a:pPr>
            <a:endParaRPr lang="en-AU" sz="1800" dirty="0" smtClean="0"/>
          </a:p>
          <a:p>
            <a:pPr eaLnBrk="1" hangingPunct="1">
              <a:buFontTx/>
              <a:buNone/>
            </a:pPr>
            <a:r>
              <a:rPr lang="en-AU" sz="1800" dirty="0" smtClean="0"/>
              <a:t>Contravention of previous year is </a:t>
            </a:r>
            <a:r>
              <a:rPr lang="en-AU" sz="1800" b="1" dirty="0" smtClean="0">
                <a:solidFill>
                  <a:schemeClr val="folHlink"/>
                </a:solidFill>
              </a:rPr>
              <a:t>not rectified</a:t>
            </a:r>
            <a:r>
              <a:rPr lang="en-AU" sz="1800" dirty="0" smtClean="0"/>
              <a:t> at the time of the audit</a:t>
            </a:r>
          </a:p>
          <a:p>
            <a:pPr eaLnBrk="1" hangingPunct="1">
              <a:buFontTx/>
              <a:buNone/>
            </a:pPr>
            <a:endParaRPr lang="en-AU" sz="1800" dirty="0" smtClean="0"/>
          </a:p>
          <a:p>
            <a:pPr eaLnBrk="1" hangingPunct="1">
              <a:buFontTx/>
              <a:buNone/>
            </a:pPr>
            <a:r>
              <a:rPr lang="en-AU" sz="1800" dirty="0" smtClean="0"/>
              <a:t>14 Day have expired from requesting documents</a:t>
            </a:r>
          </a:p>
          <a:p>
            <a:pPr eaLnBrk="1" hangingPunct="1">
              <a:buFontTx/>
              <a:buNone/>
            </a:pPr>
            <a:r>
              <a:rPr lang="en-AU" sz="1800" b="1" dirty="0" smtClean="0">
                <a:solidFill>
                  <a:schemeClr val="folHlink"/>
                </a:solidFill>
              </a:rPr>
              <a:t>Sec 35C(2)</a:t>
            </a:r>
          </a:p>
        </p:txBody>
      </p:sp>
      <p:sp>
        <p:nvSpPr>
          <p:cNvPr id="16390" name="Text Box 6"/>
          <p:cNvSpPr txBox="1">
            <a:spLocks noChangeArrowheads="1"/>
          </p:cNvSpPr>
          <p:nvPr/>
        </p:nvSpPr>
        <p:spPr bwMode="auto">
          <a:xfrm rot="5400000">
            <a:off x="6430963" y="3011488"/>
            <a:ext cx="3313112" cy="404812"/>
          </a:xfrm>
          <a:prstGeom prst="rect">
            <a:avLst/>
          </a:prstGeom>
          <a:noFill/>
          <a:ln w="38100">
            <a:solidFill>
              <a:schemeClr val="folHlink"/>
            </a:solidFill>
            <a:miter lim="800000"/>
            <a:headEnd/>
            <a:tailEnd/>
          </a:ln>
        </p:spPr>
        <p:txBody>
          <a:bodyPr>
            <a:spAutoFit/>
          </a:bodyPr>
          <a:lstStyle/>
          <a:p>
            <a:pPr algn="ctr">
              <a:spcBef>
                <a:spcPct val="50000"/>
              </a:spcBef>
            </a:pPr>
            <a:r>
              <a:rPr lang="en-AU"/>
              <a:t>Report   Contraventions</a:t>
            </a:r>
          </a:p>
        </p:txBody>
      </p:sp>
      <p:sp>
        <p:nvSpPr>
          <p:cNvPr id="16391" name="Line 7"/>
          <p:cNvSpPr>
            <a:spLocks noChangeShapeType="1"/>
          </p:cNvSpPr>
          <p:nvPr/>
        </p:nvSpPr>
        <p:spPr bwMode="auto">
          <a:xfrm>
            <a:off x="6948488" y="3141663"/>
            <a:ext cx="792162" cy="0"/>
          </a:xfrm>
          <a:prstGeom prst="line">
            <a:avLst/>
          </a:prstGeom>
          <a:noFill/>
          <a:ln w="57150">
            <a:solidFill>
              <a:srgbClr val="FF0000"/>
            </a:solidFill>
            <a:round/>
            <a:headEnd/>
            <a:tailEnd type="triangle" w="med" len="med"/>
          </a:ln>
        </p:spPr>
        <p:txBody>
          <a:bodyPr/>
          <a:lstStyle/>
          <a:p>
            <a:endParaRPr lang="en-AU"/>
          </a:p>
        </p:txBody>
      </p:sp>
      <p:pic>
        <p:nvPicPr>
          <p:cNvPr id="8" name="Picture 7"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9" name="Picture 8"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200" dirty="0" smtClean="0"/>
              <a:t>House Keeping – Hand Out </a:t>
            </a:r>
            <a:endParaRPr lang="en-AU" sz="3200" dirty="0"/>
          </a:p>
        </p:txBody>
      </p:sp>
      <p:pic>
        <p:nvPicPr>
          <p:cNvPr id="4" name="Content Placeholder 3" descr="go to webinar 3.jpg"/>
          <p:cNvPicPr>
            <a:picLocks noGrp="1" noChangeAspect="1"/>
          </p:cNvPicPr>
          <p:nvPr>
            <p:ph idx="1"/>
          </p:nvPr>
        </p:nvPicPr>
        <p:blipFill>
          <a:blip r:embed="rId2" cstate="print"/>
          <a:stretch>
            <a:fillRect/>
          </a:stretch>
        </p:blipFill>
        <p:spPr>
          <a:xfrm>
            <a:off x="6012160" y="1340768"/>
            <a:ext cx="1598896" cy="4127500"/>
          </a:xfrm>
        </p:spPr>
      </p:pic>
      <p:sp>
        <p:nvSpPr>
          <p:cNvPr id="5" name="TextBox 4"/>
          <p:cNvSpPr txBox="1"/>
          <p:nvPr/>
        </p:nvSpPr>
        <p:spPr>
          <a:xfrm>
            <a:off x="1314450" y="2514600"/>
            <a:ext cx="4826962" cy="923330"/>
          </a:xfrm>
          <a:prstGeom prst="rect">
            <a:avLst/>
          </a:prstGeom>
          <a:noFill/>
        </p:spPr>
        <p:txBody>
          <a:bodyPr wrap="none" rtlCol="0">
            <a:spAutoFit/>
          </a:bodyPr>
          <a:lstStyle/>
          <a:p>
            <a:r>
              <a:rPr lang="en-AU" dirty="0" smtClean="0"/>
              <a:t>Copy of this Presentation can be downloaded</a:t>
            </a:r>
          </a:p>
          <a:p>
            <a:r>
              <a:rPr lang="en-AU" dirty="0" smtClean="0"/>
              <a:t>From the Panel</a:t>
            </a:r>
          </a:p>
          <a:p>
            <a:endParaRPr lang="en-A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0"/>
            <a:ext cx="8229600" cy="1143000"/>
          </a:xfrm>
        </p:spPr>
        <p:txBody>
          <a:bodyPr/>
          <a:lstStyle/>
          <a:p>
            <a:pPr eaLnBrk="1" hangingPunct="1"/>
            <a:r>
              <a:rPr lang="en-AU" sz="3000" b="1" smtClean="0"/>
              <a:t>Test 6 &amp; 7 Financial threshold test</a:t>
            </a:r>
          </a:p>
        </p:txBody>
      </p:sp>
      <p:sp>
        <p:nvSpPr>
          <p:cNvPr id="17411" name="Rectangle 3"/>
          <p:cNvSpPr>
            <a:spLocks noGrp="1" noChangeArrowheads="1"/>
          </p:cNvSpPr>
          <p:nvPr>
            <p:ph type="body" idx="1"/>
          </p:nvPr>
        </p:nvSpPr>
        <p:spPr>
          <a:xfrm>
            <a:off x="539750" y="1052513"/>
            <a:ext cx="2808288" cy="1944687"/>
          </a:xfrm>
          <a:noFill/>
          <a:ln w="38100">
            <a:solidFill>
              <a:schemeClr val="folHlink"/>
            </a:solidFill>
          </a:ln>
        </p:spPr>
        <p:txBody>
          <a:bodyPr/>
          <a:lstStyle/>
          <a:p>
            <a:pPr marL="609600" indent="-609600" eaLnBrk="1" hangingPunct="1">
              <a:lnSpc>
                <a:spcPct val="80000"/>
              </a:lnSpc>
              <a:buFontTx/>
              <a:buAutoNum type="arabicPeriod"/>
            </a:pPr>
            <a:endParaRPr lang="en-AU" sz="2000" dirty="0" smtClean="0"/>
          </a:p>
          <a:p>
            <a:pPr marL="266700" indent="0" eaLnBrk="1" hangingPunct="1">
              <a:lnSpc>
                <a:spcPct val="80000"/>
              </a:lnSpc>
              <a:buFontTx/>
              <a:buNone/>
            </a:pPr>
            <a:r>
              <a:rPr lang="en-AU" sz="2000" dirty="0" smtClean="0"/>
              <a:t>Total Value of all contraventions greater than 5% of the value of the funds total assets</a:t>
            </a:r>
          </a:p>
          <a:p>
            <a:pPr marL="609600" indent="-609600" eaLnBrk="1" hangingPunct="1">
              <a:lnSpc>
                <a:spcPct val="80000"/>
              </a:lnSpc>
              <a:buFontTx/>
              <a:buNone/>
            </a:pPr>
            <a:endParaRPr lang="en-AU" sz="2000" dirty="0" smtClean="0"/>
          </a:p>
          <a:p>
            <a:pPr marL="609600" indent="-609600" eaLnBrk="1" hangingPunct="1">
              <a:lnSpc>
                <a:spcPct val="80000"/>
              </a:lnSpc>
              <a:buFontTx/>
              <a:buNone/>
            </a:pPr>
            <a:endParaRPr lang="en-AU" sz="2000" b="1" dirty="0" smtClean="0">
              <a:solidFill>
                <a:schemeClr val="folHlink"/>
              </a:solidFill>
            </a:endParaRPr>
          </a:p>
        </p:txBody>
      </p:sp>
      <p:sp>
        <p:nvSpPr>
          <p:cNvPr id="17414" name="Text Box 6"/>
          <p:cNvSpPr txBox="1">
            <a:spLocks noChangeArrowheads="1"/>
          </p:cNvSpPr>
          <p:nvPr/>
        </p:nvSpPr>
        <p:spPr bwMode="auto">
          <a:xfrm rot="5400000">
            <a:off x="6287294" y="2939257"/>
            <a:ext cx="4032250" cy="404812"/>
          </a:xfrm>
          <a:prstGeom prst="rect">
            <a:avLst/>
          </a:prstGeom>
          <a:noFill/>
          <a:ln w="38100">
            <a:solidFill>
              <a:schemeClr val="folHlink"/>
            </a:solidFill>
            <a:miter lim="800000"/>
            <a:headEnd/>
            <a:tailEnd/>
          </a:ln>
        </p:spPr>
        <p:txBody>
          <a:bodyPr>
            <a:spAutoFit/>
          </a:bodyPr>
          <a:lstStyle/>
          <a:p>
            <a:pPr algn="ctr">
              <a:spcBef>
                <a:spcPct val="50000"/>
              </a:spcBef>
            </a:pPr>
            <a:r>
              <a:rPr lang="en-AU"/>
              <a:t>Report   Contraventions</a:t>
            </a:r>
          </a:p>
        </p:txBody>
      </p:sp>
      <p:sp>
        <p:nvSpPr>
          <p:cNvPr id="17415" name="Line 7"/>
          <p:cNvSpPr>
            <a:spLocks noChangeShapeType="1"/>
          </p:cNvSpPr>
          <p:nvPr/>
        </p:nvSpPr>
        <p:spPr bwMode="auto">
          <a:xfrm>
            <a:off x="7235825" y="3141663"/>
            <a:ext cx="792163" cy="0"/>
          </a:xfrm>
          <a:prstGeom prst="line">
            <a:avLst/>
          </a:prstGeom>
          <a:noFill/>
          <a:ln w="57150">
            <a:solidFill>
              <a:srgbClr val="FF0000"/>
            </a:solidFill>
            <a:round/>
            <a:headEnd/>
            <a:tailEnd type="triangle" w="med" len="med"/>
          </a:ln>
        </p:spPr>
        <p:txBody>
          <a:bodyPr/>
          <a:lstStyle/>
          <a:p>
            <a:endParaRPr lang="en-AU"/>
          </a:p>
        </p:txBody>
      </p:sp>
      <p:sp>
        <p:nvSpPr>
          <p:cNvPr id="17416" name="Rectangle 8"/>
          <p:cNvSpPr>
            <a:spLocks noChangeArrowheads="1"/>
          </p:cNvSpPr>
          <p:nvPr/>
        </p:nvSpPr>
        <p:spPr bwMode="auto">
          <a:xfrm>
            <a:off x="4284663" y="1844675"/>
            <a:ext cx="2809875" cy="3024188"/>
          </a:xfrm>
          <a:prstGeom prst="rect">
            <a:avLst/>
          </a:prstGeom>
          <a:noFill/>
          <a:ln w="38100">
            <a:solidFill>
              <a:schemeClr val="folHlink"/>
            </a:solidFill>
            <a:miter lim="800000"/>
            <a:headEnd/>
            <a:tailEnd/>
          </a:ln>
        </p:spPr>
        <p:txBody>
          <a:bodyPr/>
          <a:lstStyle/>
          <a:p>
            <a:pPr marL="609600" indent="-609600">
              <a:lnSpc>
                <a:spcPct val="80000"/>
              </a:lnSpc>
              <a:spcBef>
                <a:spcPct val="20000"/>
              </a:spcBef>
              <a:buFontTx/>
              <a:buAutoNum type="arabicPeriod"/>
            </a:pPr>
            <a:endParaRPr lang="en-AU" sz="2000" dirty="0"/>
          </a:p>
          <a:p>
            <a:pPr marL="358775">
              <a:lnSpc>
                <a:spcPct val="80000"/>
              </a:lnSpc>
              <a:spcBef>
                <a:spcPct val="20000"/>
              </a:spcBef>
            </a:pPr>
            <a:r>
              <a:rPr lang="en-AU" sz="2000" dirty="0"/>
              <a:t>Additional information in accordance to Auditing and assurance standards</a:t>
            </a:r>
          </a:p>
          <a:p>
            <a:pPr marL="609600" indent="-609600">
              <a:lnSpc>
                <a:spcPct val="80000"/>
              </a:lnSpc>
              <a:spcBef>
                <a:spcPct val="20000"/>
              </a:spcBef>
            </a:pPr>
            <a:endParaRPr lang="en-AU" sz="2000" dirty="0"/>
          </a:p>
          <a:p>
            <a:pPr marL="358775">
              <a:lnSpc>
                <a:spcPct val="80000"/>
              </a:lnSpc>
              <a:spcBef>
                <a:spcPct val="20000"/>
              </a:spcBef>
            </a:pPr>
            <a:r>
              <a:rPr lang="en-AU" sz="2000" dirty="0"/>
              <a:t>Use your professional judgement</a:t>
            </a:r>
            <a:endParaRPr lang="en-AU" sz="2000" b="1" dirty="0">
              <a:solidFill>
                <a:schemeClr val="folHlink"/>
              </a:solidFill>
            </a:endParaRPr>
          </a:p>
        </p:txBody>
      </p:sp>
      <p:sp>
        <p:nvSpPr>
          <p:cNvPr id="17417" name="Line 9"/>
          <p:cNvSpPr>
            <a:spLocks noChangeShapeType="1"/>
          </p:cNvSpPr>
          <p:nvPr/>
        </p:nvSpPr>
        <p:spPr bwMode="auto">
          <a:xfrm>
            <a:off x="3419475" y="1412875"/>
            <a:ext cx="4681538" cy="0"/>
          </a:xfrm>
          <a:prstGeom prst="line">
            <a:avLst/>
          </a:prstGeom>
          <a:noFill/>
          <a:ln w="57150">
            <a:solidFill>
              <a:srgbClr val="FF0000"/>
            </a:solidFill>
            <a:round/>
            <a:headEnd/>
            <a:tailEnd type="triangle" w="med" len="med"/>
          </a:ln>
        </p:spPr>
        <p:txBody>
          <a:bodyPr/>
          <a:lstStyle/>
          <a:p>
            <a:endParaRPr lang="en-AU"/>
          </a:p>
        </p:txBody>
      </p:sp>
      <p:sp>
        <p:nvSpPr>
          <p:cNvPr id="17418" name="Rectangle 10"/>
          <p:cNvSpPr>
            <a:spLocks noChangeArrowheads="1"/>
          </p:cNvSpPr>
          <p:nvPr/>
        </p:nvSpPr>
        <p:spPr bwMode="auto">
          <a:xfrm>
            <a:off x="539750" y="3284538"/>
            <a:ext cx="2809875" cy="1944687"/>
          </a:xfrm>
          <a:prstGeom prst="rect">
            <a:avLst/>
          </a:prstGeom>
          <a:noFill/>
          <a:ln w="38100">
            <a:solidFill>
              <a:schemeClr val="folHlink"/>
            </a:solidFill>
            <a:miter lim="800000"/>
            <a:headEnd/>
            <a:tailEnd/>
          </a:ln>
        </p:spPr>
        <p:txBody>
          <a:bodyPr/>
          <a:lstStyle/>
          <a:p>
            <a:pPr marL="609600" indent="-609600">
              <a:lnSpc>
                <a:spcPct val="80000"/>
              </a:lnSpc>
              <a:spcBef>
                <a:spcPct val="20000"/>
              </a:spcBef>
              <a:buFontTx/>
              <a:buAutoNum type="arabicPeriod"/>
            </a:pPr>
            <a:endParaRPr lang="en-AU" sz="2000" dirty="0"/>
          </a:p>
          <a:p>
            <a:pPr marL="358775"/>
            <a:r>
              <a:rPr lang="en-AU" sz="2000" dirty="0"/>
              <a:t>Total Value of all contraventions is greater than $30,000</a:t>
            </a:r>
          </a:p>
        </p:txBody>
      </p:sp>
      <p:sp>
        <p:nvSpPr>
          <p:cNvPr id="17419" name="Line 11"/>
          <p:cNvSpPr>
            <a:spLocks noChangeShapeType="1"/>
          </p:cNvSpPr>
          <p:nvPr/>
        </p:nvSpPr>
        <p:spPr bwMode="auto">
          <a:xfrm>
            <a:off x="3348038" y="2205038"/>
            <a:ext cx="792162" cy="0"/>
          </a:xfrm>
          <a:prstGeom prst="line">
            <a:avLst/>
          </a:prstGeom>
          <a:noFill/>
          <a:ln w="57150">
            <a:solidFill>
              <a:srgbClr val="FF0000"/>
            </a:solidFill>
            <a:round/>
            <a:headEnd/>
            <a:tailEnd type="triangle" w="med" len="med"/>
          </a:ln>
        </p:spPr>
        <p:txBody>
          <a:bodyPr/>
          <a:lstStyle/>
          <a:p>
            <a:endParaRPr lang="en-AU"/>
          </a:p>
        </p:txBody>
      </p:sp>
      <p:sp>
        <p:nvSpPr>
          <p:cNvPr id="17420" name="Line 12"/>
          <p:cNvSpPr>
            <a:spLocks noChangeShapeType="1"/>
          </p:cNvSpPr>
          <p:nvPr/>
        </p:nvSpPr>
        <p:spPr bwMode="auto">
          <a:xfrm>
            <a:off x="3419475" y="5084763"/>
            <a:ext cx="4681538" cy="0"/>
          </a:xfrm>
          <a:prstGeom prst="line">
            <a:avLst/>
          </a:prstGeom>
          <a:noFill/>
          <a:ln w="57150">
            <a:solidFill>
              <a:srgbClr val="FF0000"/>
            </a:solidFill>
            <a:round/>
            <a:headEnd/>
            <a:tailEnd type="triangle" w="med" len="med"/>
          </a:ln>
        </p:spPr>
        <p:txBody>
          <a:bodyPr/>
          <a:lstStyle/>
          <a:p>
            <a:endParaRPr lang="en-AU"/>
          </a:p>
        </p:txBody>
      </p:sp>
      <p:sp>
        <p:nvSpPr>
          <p:cNvPr id="17421" name="Text Box 13"/>
          <p:cNvSpPr txBox="1">
            <a:spLocks noChangeArrowheads="1"/>
          </p:cNvSpPr>
          <p:nvPr/>
        </p:nvSpPr>
        <p:spPr bwMode="auto">
          <a:xfrm>
            <a:off x="5200650" y="928688"/>
            <a:ext cx="615950" cy="404812"/>
          </a:xfrm>
          <a:prstGeom prst="rect">
            <a:avLst/>
          </a:prstGeom>
          <a:noFill/>
          <a:ln w="38100">
            <a:solidFill>
              <a:schemeClr val="folHlink"/>
            </a:solidFill>
            <a:miter lim="800000"/>
            <a:headEnd/>
            <a:tailEnd/>
          </a:ln>
        </p:spPr>
        <p:txBody>
          <a:bodyPr wrap="none">
            <a:spAutoFit/>
          </a:bodyPr>
          <a:lstStyle/>
          <a:p>
            <a:r>
              <a:rPr lang="en-AU"/>
              <a:t>Yes</a:t>
            </a:r>
          </a:p>
        </p:txBody>
      </p:sp>
      <p:sp>
        <p:nvSpPr>
          <p:cNvPr id="17422" name="Text Box 14"/>
          <p:cNvSpPr txBox="1">
            <a:spLocks noChangeArrowheads="1"/>
          </p:cNvSpPr>
          <p:nvPr/>
        </p:nvSpPr>
        <p:spPr bwMode="auto">
          <a:xfrm>
            <a:off x="3492500" y="3573463"/>
            <a:ext cx="565150" cy="404812"/>
          </a:xfrm>
          <a:prstGeom prst="rect">
            <a:avLst/>
          </a:prstGeom>
          <a:noFill/>
          <a:ln w="38100">
            <a:solidFill>
              <a:schemeClr val="folHlink"/>
            </a:solidFill>
            <a:miter lim="800000"/>
            <a:headEnd/>
            <a:tailEnd/>
          </a:ln>
        </p:spPr>
        <p:txBody>
          <a:bodyPr wrap="none">
            <a:spAutoFit/>
          </a:bodyPr>
          <a:lstStyle/>
          <a:p>
            <a:r>
              <a:rPr lang="en-AU"/>
              <a:t>NO</a:t>
            </a:r>
          </a:p>
        </p:txBody>
      </p:sp>
      <p:sp>
        <p:nvSpPr>
          <p:cNvPr id="17423" name="Text Box 15"/>
          <p:cNvSpPr txBox="1">
            <a:spLocks noChangeArrowheads="1"/>
          </p:cNvSpPr>
          <p:nvPr/>
        </p:nvSpPr>
        <p:spPr bwMode="auto">
          <a:xfrm>
            <a:off x="3419475" y="1700213"/>
            <a:ext cx="615950" cy="404812"/>
          </a:xfrm>
          <a:prstGeom prst="rect">
            <a:avLst/>
          </a:prstGeom>
          <a:noFill/>
          <a:ln w="38100">
            <a:solidFill>
              <a:schemeClr val="folHlink"/>
            </a:solidFill>
            <a:miter lim="800000"/>
            <a:headEnd/>
            <a:tailEnd/>
          </a:ln>
        </p:spPr>
        <p:txBody>
          <a:bodyPr wrap="none">
            <a:spAutoFit/>
          </a:bodyPr>
          <a:lstStyle/>
          <a:p>
            <a:r>
              <a:rPr lang="en-AU"/>
              <a:t>Yes</a:t>
            </a:r>
          </a:p>
        </p:txBody>
      </p:sp>
      <p:sp>
        <p:nvSpPr>
          <p:cNvPr id="17424" name="Text Box 16"/>
          <p:cNvSpPr txBox="1">
            <a:spLocks noChangeArrowheads="1"/>
          </p:cNvSpPr>
          <p:nvPr/>
        </p:nvSpPr>
        <p:spPr bwMode="auto">
          <a:xfrm>
            <a:off x="5219700" y="5157788"/>
            <a:ext cx="615950" cy="404812"/>
          </a:xfrm>
          <a:prstGeom prst="rect">
            <a:avLst/>
          </a:prstGeom>
          <a:noFill/>
          <a:ln w="38100">
            <a:solidFill>
              <a:schemeClr val="folHlink"/>
            </a:solidFill>
            <a:miter lim="800000"/>
            <a:headEnd/>
            <a:tailEnd/>
          </a:ln>
        </p:spPr>
        <p:txBody>
          <a:bodyPr wrap="none">
            <a:spAutoFit/>
          </a:bodyPr>
          <a:lstStyle/>
          <a:p>
            <a:r>
              <a:rPr lang="en-AU"/>
              <a:t>Yes</a:t>
            </a:r>
          </a:p>
        </p:txBody>
      </p:sp>
      <p:sp>
        <p:nvSpPr>
          <p:cNvPr id="17425" name="Line 17"/>
          <p:cNvSpPr>
            <a:spLocks noChangeShapeType="1"/>
          </p:cNvSpPr>
          <p:nvPr/>
        </p:nvSpPr>
        <p:spPr bwMode="auto">
          <a:xfrm>
            <a:off x="3419475" y="4149725"/>
            <a:ext cx="792163" cy="0"/>
          </a:xfrm>
          <a:prstGeom prst="line">
            <a:avLst/>
          </a:prstGeom>
          <a:noFill/>
          <a:ln w="57150">
            <a:solidFill>
              <a:srgbClr val="FF0000"/>
            </a:solidFill>
            <a:round/>
            <a:headEnd/>
            <a:tailEnd type="triangle" w="med" len="med"/>
          </a:ln>
        </p:spPr>
        <p:txBody>
          <a:bodyPr/>
          <a:lstStyle/>
          <a:p>
            <a:endParaRPr lang="en-AU"/>
          </a:p>
        </p:txBody>
      </p:sp>
      <p:sp>
        <p:nvSpPr>
          <p:cNvPr id="20" name="TextBox 19"/>
          <p:cNvSpPr txBox="1"/>
          <p:nvPr/>
        </p:nvSpPr>
        <p:spPr>
          <a:xfrm>
            <a:off x="611560" y="5877272"/>
            <a:ext cx="7122334" cy="461665"/>
          </a:xfrm>
          <a:prstGeom prst="rect">
            <a:avLst/>
          </a:prstGeom>
          <a:noFill/>
        </p:spPr>
        <p:txBody>
          <a:bodyPr wrap="none" rtlCol="0">
            <a:spAutoFit/>
          </a:bodyPr>
          <a:lstStyle/>
          <a:p>
            <a:r>
              <a:rPr lang="en-AU" sz="2400" dirty="0" smtClean="0">
                <a:solidFill>
                  <a:srgbClr val="FF0000"/>
                </a:solidFill>
              </a:rPr>
              <a:t>If In-house asset is 8% - will you lodge a contravention ?</a:t>
            </a:r>
            <a:endParaRPr lang="en-AU" sz="2400"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gn="l" eaLnBrk="1" hangingPunct="1"/>
            <a:r>
              <a:rPr lang="en-AU" sz="3200" dirty="0" smtClean="0"/>
              <a:t>Financial Position and Other Regulatory information of </a:t>
            </a:r>
            <a:r>
              <a:rPr lang="en-AU" sz="3200" dirty="0" smtClean="0"/>
              <a:t>ACR – Professional Judgment</a:t>
            </a:r>
            <a:endParaRPr lang="en-AU" sz="3200" dirty="0" smtClean="0"/>
          </a:p>
        </p:txBody>
      </p:sp>
      <p:sp>
        <p:nvSpPr>
          <p:cNvPr id="19459" name="Rectangle 3"/>
          <p:cNvSpPr>
            <a:spLocks noGrp="1" noChangeArrowheads="1"/>
          </p:cNvSpPr>
          <p:nvPr>
            <p:ph type="body" idx="1"/>
          </p:nvPr>
        </p:nvSpPr>
        <p:spPr>
          <a:xfrm>
            <a:off x="468313" y="1773238"/>
            <a:ext cx="8229600" cy="3311525"/>
          </a:xfrm>
        </p:spPr>
        <p:txBody>
          <a:bodyPr/>
          <a:lstStyle/>
          <a:p>
            <a:pPr eaLnBrk="1" hangingPunct="1">
              <a:buFontTx/>
              <a:buNone/>
            </a:pPr>
            <a:r>
              <a:rPr lang="en-AU" sz="2000" b="1" dirty="0" smtClean="0"/>
              <a:t>Section E</a:t>
            </a:r>
            <a:endParaRPr lang="en-AU" sz="2000" b="1" dirty="0" smtClean="0"/>
          </a:p>
          <a:p>
            <a:pPr marL="0" indent="0" eaLnBrk="1" hangingPunct="1">
              <a:buFontTx/>
              <a:buNone/>
            </a:pPr>
            <a:r>
              <a:rPr lang="en-AU" sz="2000" dirty="0" smtClean="0"/>
              <a:t>While performing your duties, did you form the opinion that the SMSF’s </a:t>
            </a:r>
            <a:r>
              <a:rPr lang="en-AU" sz="2000" b="1" dirty="0" smtClean="0"/>
              <a:t>financial position is, or may become, unsatisfactory</a:t>
            </a:r>
            <a:r>
              <a:rPr lang="en-AU" sz="2000" dirty="0" smtClean="0"/>
              <a:t>?</a:t>
            </a:r>
          </a:p>
          <a:p>
            <a:pPr marL="0" indent="0" eaLnBrk="1" hangingPunct="1">
              <a:buFontTx/>
              <a:buNone/>
            </a:pPr>
            <a:endParaRPr lang="en-AU" sz="2000" dirty="0" smtClean="0"/>
          </a:p>
          <a:p>
            <a:pPr marL="0" indent="0" eaLnBrk="1" hangingPunct="1">
              <a:buFontTx/>
              <a:buNone/>
            </a:pPr>
            <a:r>
              <a:rPr lang="en-AU" sz="2000" b="1" dirty="0" smtClean="0"/>
              <a:t>Section G </a:t>
            </a:r>
            <a:endParaRPr lang="en-AU" sz="2000" b="1" dirty="0" smtClean="0"/>
          </a:p>
          <a:p>
            <a:pPr marL="0" indent="0" eaLnBrk="1" hangingPunct="1">
              <a:buFontTx/>
              <a:buNone/>
            </a:pPr>
            <a:r>
              <a:rPr lang="en-AU" sz="2000" dirty="0" smtClean="0"/>
              <a:t>Do you want to </a:t>
            </a:r>
            <a:r>
              <a:rPr lang="en-AU" sz="2000" b="1" dirty="0" smtClean="0"/>
              <a:t>provide any additional information</a:t>
            </a:r>
            <a:r>
              <a:rPr lang="en-AU" sz="2000" dirty="0" smtClean="0"/>
              <a:t> about the fund or trustees that will help us perform our functions under the SISA or SISR?</a:t>
            </a:r>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7" name="Picture 6" descr="logo -trustdeed.png"/>
          <p:cNvPicPr>
            <a:picLocks noChangeAspect="1"/>
          </p:cNvPicPr>
          <p:nvPr/>
        </p:nvPicPr>
        <p:blipFill>
          <a:blip r:embed="rId3" cstate="print"/>
          <a:stretch>
            <a:fillRect/>
          </a:stretch>
        </p:blipFill>
        <p:spPr>
          <a:xfrm>
            <a:off x="5076056" y="6165304"/>
            <a:ext cx="3714750" cy="561975"/>
          </a:xfrm>
          <a:prstGeom prst="rect">
            <a:avLst/>
          </a:prstGeom>
        </p:spPr>
      </p:pic>
      <p:sp>
        <p:nvSpPr>
          <p:cNvPr id="8" name="TextBox 7"/>
          <p:cNvSpPr txBox="1"/>
          <p:nvPr/>
        </p:nvSpPr>
        <p:spPr>
          <a:xfrm>
            <a:off x="539552" y="4653136"/>
            <a:ext cx="7992888" cy="1200329"/>
          </a:xfrm>
          <a:prstGeom prst="rect">
            <a:avLst/>
          </a:prstGeom>
          <a:noFill/>
        </p:spPr>
        <p:txBody>
          <a:bodyPr wrap="square" rtlCol="0">
            <a:spAutoFit/>
          </a:bodyPr>
          <a:lstStyle/>
          <a:p>
            <a:r>
              <a:rPr lang="en-AU" sz="2400" dirty="0" smtClean="0">
                <a:solidFill>
                  <a:srgbClr val="FF0000"/>
                </a:solidFill>
              </a:rPr>
              <a:t>Fund has purchased a Factory and leased to the business of the Trustees ?</a:t>
            </a:r>
          </a:p>
          <a:p>
            <a:r>
              <a:rPr lang="en-AU" sz="2400" dirty="0" smtClean="0">
                <a:solidFill>
                  <a:srgbClr val="FF0000"/>
                </a:solidFill>
              </a:rPr>
              <a:t>Section 62 Breach or is this “Additional Information”  </a:t>
            </a:r>
            <a:endParaRPr lang="en-AU" sz="2400"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solidFill>
                  <a:schemeClr val="tx2"/>
                </a:solidFill>
                <a:latin typeface="+mj-lt"/>
                <a:ea typeface="+mj-ea"/>
                <a:cs typeface="+mj-cs"/>
              </a:rPr>
              <a:t>Administrative consequences for contraventions</a:t>
            </a:r>
            <a:endParaRPr lang="en-AU" sz="3200" dirty="0"/>
          </a:p>
        </p:txBody>
      </p:sp>
      <p:sp>
        <p:nvSpPr>
          <p:cNvPr id="3" name="Content Placeholder 2"/>
          <p:cNvSpPr>
            <a:spLocks noGrp="1"/>
          </p:cNvSpPr>
          <p:nvPr>
            <p:ph idx="1"/>
          </p:nvPr>
        </p:nvSpPr>
        <p:spPr>
          <a:xfrm>
            <a:off x="467544" y="1412776"/>
            <a:ext cx="8229600" cy="4525963"/>
          </a:xfrm>
        </p:spPr>
        <p:txBody>
          <a:bodyPr>
            <a:normAutofit fontScale="77500" lnSpcReduction="20000"/>
          </a:bodyPr>
          <a:lstStyle/>
          <a:p>
            <a:pPr>
              <a:buNone/>
            </a:pPr>
            <a:r>
              <a:rPr lang="en-AU" sz="2600" b="1" dirty="0" smtClean="0"/>
              <a:t>Section 157 &amp; 159</a:t>
            </a:r>
          </a:p>
          <a:p>
            <a:pPr>
              <a:buNone/>
            </a:pPr>
            <a:r>
              <a:rPr lang="en-AU" sz="2600" dirty="0" smtClean="0"/>
              <a:t>A</a:t>
            </a:r>
            <a:r>
              <a:rPr lang="en-AU" sz="2600" dirty="0" smtClean="0">
                <a:solidFill>
                  <a:schemeClr val="tx1"/>
                </a:solidFill>
                <a:latin typeface="+mn-lt"/>
                <a:ea typeface="+mn-ea"/>
                <a:cs typeface="+mn-cs"/>
              </a:rPr>
              <a:t>llows the Regulator to give </a:t>
            </a:r>
            <a:r>
              <a:rPr lang="en-AU" sz="2600" b="1" dirty="0" smtClean="0">
                <a:solidFill>
                  <a:schemeClr val="tx1"/>
                </a:solidFill>
                <a:latin typeface="+mn-lt"/>
                <a:ea typeface="+mn-ea"/>
                <a:cs typeface="+mn-cs"/>
              </a:rPr>
              <a:t>rectification directions </a:t>
            </a:r>
            <a:r>
              <a:rPr lang="en-AU" sz="2600" dirty="0" smtClean="0">
                <a:solidFill>
                  <a:schemeClr val="tx1"/>
                </a:solidFill>
                <a:latin typeface="+mn-lt"/>
                <a:ea typeface="+mn-ea"/>
                <a:cs typeface="+mn-cs"/>
              </a:rPr>
              <a:t>and </a:t>
            </a:r>
            <a:r>
              <a:rPr lang="en-AU" sz="2600" b="1" dirty="0" smtClean="0">
                <a:solidFill>
                  <a:schemeClr val="tx1"/>
                </a:solidFill>
                <a:latin typeface="+mn-lt"/>
                <a:ea typeface="+mn-ea"/>
                <a:cs typeface="+mn-cs"/>
              </a:rPr>
              <a:t>education direction</a:t>
            </a:r>
          </a:p>
          <a:p>
            <a:pPr>
              <a:buNone/>
            </a:pPr>
            <a:endParaRPr lang="en-AU" sz="2600" b="1" dirty="0" smtClean="0">
              <a:solidFill>
                <a:schemeClr val="tx1"/>
              </a:solidFill>
              <a:latin typeface="+mn-lt"/>
              <a:ea typeface="+mn-ea"/>
              <a:cs typeface="+mn-cs"/>
            </a:endParaRPr>
          </a:p>
          <a:p>
            <a:pPr>
              <a:buNone/>
            </a:pPr>
            <a:r>
              <a:rPr lang="en-AU" sz="2600" dirty="0" smtClean="0">
                <a:solidFill>
                  <a:schemeClr val="tx1"/>
                </a:solidFill>
                <a:latin typeface="+mn-lt"/>
                <a:ea typeface="+mn-ea"/>
                <a:cs typeface="+mn-cs"/>
              </a:rPr>
              <a:t>The Regulator may give the person a written direction (a </a:t>
            </a:r>
            <a:r>
              <a:rPr lang="en-AU" sz="2600" b="1" i="1" dirty="0" smtClean="0">
                <a:solidFill>
                  <a:schemeClr val="tx1"/>
                </a:solidFill>
                <a:latin typeface="+mn-lt"/>
                <a:ea typeface="+mn-ea"/>
                <a:cs typeface="+mn-cs"/>
              </a:rPr>
              <a:t>rectification direction </a:t>
            </a:r>
            <a:r>
              <a:rPr lang="en-AU" sz="2600" dirty="0" smtClean="0">
                <a:solidFill>
                  <a:schemeClr val="tx1"/>
                </a:solidFill>
                <a:latin typeface="+mn-lt"/>
                <a:ea typeface="+mn-ea"/>
                <a:cs typeface="+mn-cs"/>
              </a:rPr>
              <a:t>) requiring the person:</a:t>
            </a:r>
          </a:p>
          <a:p>
            <a:pPr>
              <a:buNone/>
            </a:pPr>
            <a:r>
              <a:rPr lang="en-AU" sz="2600" dirty="0" smtClean="0">
                <a:solidFill>
                  <a:schemeClr val="tx1"/>
                </a:solidFill>
                <a:latin typeface="+mn-lt"/>
                <a:ea typeface="+mn-ea"/>
                <a:cs typeface="+mn-cs"/>
              </a:rPr>
              <a:t>(a)  to take specified action to rectify the contravention; and</a:t>
            </a:r>
          </a:p>
          <a:p>
            <a:pPr>
              <a:buNone/>
            </a:pPr>
            <a:r>
              <a:rPr lang="en-AU" sz="2600" dirty="0" smtClean="0">
                <a:solidFill>
                  <a:schemeClr val="tx1"/>
                </a:solidFill>
                <a:latin typeface="+mn-lt"/>
                <a:ea typeface="+mn-ea"/>
                <a:cs typeface="+mn-cs"/>
              </a:rPr>
              <a:t>(b)  to provide the Regulator with evidence of the person's compliance with the direction. requiring the person:</a:t>
            </a:r>
          </a:p>
          <a:p>
            <a:pPr>
              <a:buNone/>
            </a:pPr>
            <a:endParaRPr lang="en-AU" sz="2600" dirty="0" smtClean="0">
              <a:solidFill>
                <a:schemeClr val="tx1"/>
              </a:solidFill>
              <a:latin typeface="+mn-lt"/>
              <a:ea typeface="+mn-ea"/>
              <a:cs typeface="+mn-cs"/>
            </a:endParaRPr>
          </a:p>
          <a:p>
            <a:pPr>
              <a:buNone/>
            </a:pPr>
            <a:r>
              <a:rPr lang="en-AU" sz="2600" dirty="0" smtClean="0"/>
              <a:t>T</a:t>
            </a:r>
            <a:r>
              <a:rPr lang="en-AU" sz="2600" dirty="0" smtClean="0">
                <a:solidFill>
                  <a:schemeClr val="tx1"/>
                </a:solidFill>
                <a:latin typeface="+mn-lt"/>
                <a:ea typeface="+mn-ea"/>
                <a:cs typeface="+mn-cs"/>
              </a:rPr>
              <a:t>o undertake a specified approved course of education (see section 161) – cannot be paid by the SMSF </a:t>
            </a:r>
          </a:p>
          <a:p>
            <a:pPr>
              <a:buNone/>
            </a:pPr>
            <a:endParaRPr lang="en-AU" sz="2600" dirty="0" smtClean="0">
              <a:solidFill>
                <a:schemeClr val="tx1"/>
              </a:solidFill>
              <a:latin typeface="+mn-lt"/>
              <a:ea typeface="+mn-ea"/>
              <a:cs typeface="+mn-cs"/>
            </a:endParaRPr>
          </a:p>
          <a:p>
            <a:pPr>
              <a:buNone/>
            </a:pPr>
            <a:r>
              <a:rPr lang="en-AU" sz="2600" dirty="0" smtClean="0">
                <a:solidFill>
                  <a:schemeClr val="tx1"/>
                </a:solidFill>
                <a:latin typeface="+mn-lt"/>
                <a:ea typeface="+mn-ea"/>
                <a:cs typeface="+mn-cs"/>
              </a:rPr>
              <a:t>Imposes administrative penalties for certain contraventions.</a:t>
            </a:r>
          </a:p>
          <a:p>
            <a:pPr>
              <a:buNone/>
            </a:pPr>
            <a:r>
              <a:rPr lang="en-AU" dirty="0" smtClean="0"/>
              <a:t/>
            </a:r>
            <a:br>
              <a:rPr lang="en-AU" dirty="0" smtClean="0"/>
            </a:br>
            <a:endParaRPr lang="en-AU"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gn="l" eaLnBrk="1" hangingPunct="1"/>
            <a:r>
              <a:rPr lang="en-AU" sz="3200" dirty="0" smtClean="0"/>
              <a:t>Some Auditors never lodge ACR’s</a:t>
            </a:r>
          </a:p>
        </p:txBody>
      </p:sp>
      <p:sp>
        <p:nvSpPr>
          <p:cNvPr id="13315" name="Rectangle 3"/>
          <p:cNvSpPr>
            <a:spLocks noGrp="1" noChangeArrowheads="1"/>
          </p:cNvSpPr>
          <p:nvPr>
            <p:ph type="body" idx="1"/>
          </p:nvPr>
        </p:nvSpPr>
        <p:spPr>
          <a:xfrm>
            <a:off x="395536" y="1412776"/>
            <a:ext cx="8229600" cy="4032250"/>
          </a:xfrm>
        </p:spPr>
        <p:txBody>
          <a:bodyPr/>
          <a:lstStyle/>
          <a:p>
            <a:pPr marL="0" indent="0" eaLnBrk="1" hangingPunct="1">
              <a:buFontTx/>
              <a:buNone/>
            </a:pPr>
            <a:r>
              <a:rPr lang="en-AU" sz="2000" dirty="0" smtClean="0"/>
              <a:t>Reporting the breach to the ATO </a:t>
            </a:r>
            <a:r>
              <a:rPr lang="en-AU" sz="2000" b="1" dirty="0" smtClean="0"/>
              <a:t>doesn’t necessarily mean</a:t>
            </a:r>
            <a:r>
              <a:rPr lang="en-AU" sz="2000" dirty="0" smtClean="0"/>
              <a:t> that a </a:t>
            </a:r>
            <a:r>
              <a:rPr lang="en-AU" sz="2000" b="1" dirty="0" smtClean="0"/>
              <a:t>super fund will be penalised</a:t>
            </a:r>
            <a:r>
              <a:rPr lang="en-AU" sz="2000" dirty="0" smtClean="0"/>
              <a:t> for breaking the rules, particularly if the SMSF takes </a:t>
            </a:r>
            <a:r>
              <a:rPr lang="en-AU" sz="2000" b="1" dirty="0" smtClean="0"/>
              <a:t>immediate action to rectify the situation</a:t>
            </a:r>
            <a:r>
              <a:rPr lang="en-AU" sz="2000" dirty="0" smtClean="0"/>
              <a:t>.</a:t>
            </a:r>
            <a:br>
              <a:rPr lang="en-AU" sz="2000" dirty="0" smtClean="0"/>
            </a:br>
            <a:r>
              <a:rPr lang="en-AU" sz="2000" dirty="0" smtClean="0"/>
              <a:t>  </a:t>
            </a:r>
          </a:p>
          <a:p>
            <a:pPr marL="0" indent="0" eaLnBrk="1" hangingPunct="1">
              <a:buFontTx/>
              <a:buNone/>
            </a:pPr>
            <a:r>
              <a:rPr lang="en-AU" sz="2000" dirty="0" smtClean="0"/>
              <a:t>If a contravention involves a </a:t>
            </a:r>
            <a:r>
              <a:rPr lang="en-AU" sz="2000" b="1" dirty="0" smtClean="0"/>
              <a:t>financially insignificant amount</a:t>
            </a:r>
            <a:r>
              <a:rPr lang="en-AU" sz="2000" dirty="0" smtClean="0"/>
              <a:t>, and it is a first ‘offence’ then a fund auditor is </a:t>
            </a:r>
            <a:r>
              <a:rPr lang="en-AU" sz="2000" b="1" dirty="0" smtClean="0"/>
              <a:t>not required to report</a:t>
            </a:r>
            <a:r>
              <a:rPr lang="en-AU" sz="2000" dirty="0" smtClean="0"/>
              <a:t> the breach to the ATO, except when the auditor is concerned about the fund’s financial position</a:t>
            </a:r>
          </a:p>
          <a:p>
            <a:pPr marL="0" indent="0" eaLnBrk="1" hangingPunct="1">
              <a:buFontTx/>
              <a:buNone/>
            </a:pPr>
            <a:endParaRPr lang="en-AU" sz="2000" dirty="0" smtClean="0"/>
          </a:p>
          <a:p>
            <a:pPr marL="0" indent="0" eaLnBrk="1" hangingPunct="1">
              <a:buFontTx/>
              <a:buNone/>
            </a:pPr>
            <a:r>
              <a:rPr lang="en-AU" sz="2000" dirty="0" smtClean="0"/>
              <a:t>A fund auditor may then use their </a:t>
            </a:r>
            <a:r>
              <a:rPr lang="en-AU" sz="2000" b="1" dirty="0" smtClean="0"/>
              <a:t>professional judgement</a:t>
            </a:r>
            <a:r>
              <a:rPr lang="en-AU" sz="2000" dirty="0" smtClean="0"/>
              <a:t> and report the breach to the ATO</a:t>
            </a:r>
          </a:p>
          <a:p>
            <a:pPr eaLnBrk="1" hangingPunct="1">
              <a:buFontTx/>
              <a:buNone/>
            </a:pPr>
            <a:endParaRPr lang="en-AU" sz="2000" dirty="0" smtClean="0"/>
          </a:p>
        </p:txBody>
      </p:sp>
      <p:pic>
        <p:nvPicPr>
          <p:cNvPr id="6" name="Picture 5"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t>How to identifying breaches</a:t>
            </a:r>
            <a:r>
              <a:rPr lang="en-AU" dirty="0" smtClean="0"/>
              <a:t>	</a:t>
            </a:r>
            <a:endParaRPr lang="en-AU" dirty="0"/>
          </a:p>
        </p:txBody>
      </p:sp>
      <p:sp>
        <p:nvSpPr>
          <p:cNvPr id="3" name="Content Placeholder 2"/>
          <p:cNvSpPr>
            <a:spLocks noGrp="1"/>
          </p:cNvSpPr>
          <p:nvPr>
            <p:ph idx="1"/>
          </p:nvPr>
        </p:nvSpPr>
        <p:spPr/>
        <p:txBody>
          <a:bodyPr/>
          <a:lstStyle/>
          <a:p>
            <a:r>
              <a:rPr lang="en-AU" sz="2400" dirty="0" smtClean="0"/>
              <a:t>Audit the Administrator</a:t>
            </a:r>
          </a:p>
          <a:p>
            <a:r>
              <a:rPr lang="en-AU" sz="2400" dirty="0" smtClean="0"/>
              <a:t>Pre-Audit Checks</a:t>
            </a:r>
          </a:p>
          <a:p>
            <a:r>
              <a:rPr lang="en-AU" sz="2400" dirty="0" smtClean="0"/>
              <a:t>Quality of Audit Evidence</a:t>
            </a:r>
          </a:p>
          <a:p>
            <a:r>
              <a:rPr lang="en-AU" sz="2400" dirty="0" smtClean="0"/>
              <a:t>Employ an audit assistant</a:t>
            </a:r>
          </a:p>
          <a:p>
            <a:r>
              <a:rPr lang="en-AU" sz="2400" dirty="0" smtClean="0"/>
              <a:t>Checklist – Audit Working Papers</a:t>
            </a:r>
          </a:p>
          <a:p>
            <a:r>
              <a:rPr lang="en-AU" sz="2400" dirty="0" smtClean="0"/>
              <a:t>Do not spend to much time on Financial Audit</a:t>
            </a:r>
          </a:p>
          <a:p>
            <a:endParaRPr lang="en-AU" dirty="0"/>
          </a:p>
        </p:txBody>
      </p:sp>
      <p:pic>
        <p:nvPicPr>
          <p:cNvPr id="4" name="Picture 3" descr="Logo online smsf audit gif file.gif"/>
          <p:cNvPicPr>
            <a:picLocks noChangeAspect="1"/>
          </p:cNvPicPr>
          <p:nvPr/>
        </p:nvPicPr>
        <p:blipFill>
          <a:blip r:embed="rId2" cstate="print"/>
          <a:stretch>
            <a:fillRect/>
          </a:stretch>
        </p:blipFill>
        <p:spPr>
          <a:xfrm>
            <a:off x="2267744" y="4725144"/>
            <a:ext cx="3966125" cy="936104"/>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71868" y="1201731"/>
            <a:ext cx="4843442" cy="798509"/>
          </a:xfrm>
        </p:spPr>
        <p:txBody>
          <a:bodyPr>
            <a:normAutofit/>
          </a:bodyPr>
          <a:lstStyle/>
          <a:p>
            <a:pPr algn="l"/>
            <a:r>
              <a:rPr lang="en-US" sz="4000" dirty="0" smtClean="0"/>
              <a:t>For further Enquires</a:t>
            </a:r>
            <a:endParaRPr lang="en-US" sz="4000" dirty="0"/>
          </a:p>
        </p:txBody>
      </p:sp>
      <p:sp>
        <p:nvSpPr>
          <p:cNvPr id="3" name="Subtitle 2"/>
          <p:cNvSpPr>
            <a:spLocks noGrp="1"/>
          </p:cNvSpPr>
          <p:nvPr>
            <p:ph type="subTitle" idx="1"/>
          </p:nvPr>
        </p:nvSpPr>
        <p:spPr>
          <a:xfrm>
            <a:off x="3571868" y="2071678"/>
            <a:ext cx="4786346" cy="1714512"/>
          </a:xfrm>
        </p:spPr>
        <p:txBody>
          <a:bodyPr>
            <a:normAutofit/>
          </a:bodyPr>
          <a:lstStyle/>
          <a:p>
            <a:pPr algn="l"/>
            <a:r>
              <a:rPr lang="en-US" sz="1800" dirty="0" smtClean="0">
                <a:solidFill>
                  <a:schemeClr val="tx1"/>
                </a:solidFill>
              </a:rPr>
              <a:t>please visit our websites: </a:t>
            </a:r>
          </a:p>
          <a:p>
            <a:pPr algn="l"/>
            <a:r>
              <a:rPr lang="en-US" sz="1800" dirty="0" smtClean="0">
                <a:solidFill>
                  <a:schemeClr val="tx1"/>
                </a:solidFill>
                <a:hlinkClick r:id="rId3"/>
              </a:rPr>
              <a:t>www.trustdeed.com.au</a:t>
            </a:r>
            <a:r>
              <a:rPr lang="en-US" sz="1800" dirty="0" smtClean="0">
                <a:solidFill>
                  <a:schemeClr val="tx1"/>
                </a:solidFill>
              </a:rPr>
              <a:t> </a:t>
            </a:r>
          </a:p>
          <a:p>
            <a:pPr algn="l"/>
            <a:r>
              <a:rPr lang="en-US" sz="1800" dirty="0" smtClean="0">
                <a:solidFill>
                  <a:schemeClr val="tx1"/>
                </a:solidFill>
                <a:hlinkClick r:id="rId4"/>
              </a:rPr>
              <a:t>www.onlinesmsfaudit.com.au</a:t>
            </a:r>
            <a:r>
              <a:rPr lang="en-US" sz="1800" dirty="0" smtClean="0">
                <a:solidFill>
                  <a:schemeClr val="tx1"/>
                </a:solidFill>
              </a:rPr>
              <a:t> </a:t>
            </a:r>
          </a:p>
          <a:p>
            <a:pPr algn="l"/>
            <a:r>
              <a:rPr lang="en-US" sz="1800" u="sng" dirty="0" smtClean="0">
                <a:solidFill>
                  <a:srgbClr val="00B0F0"/>
                </a:solidFill>
                <a:hlinkClick r:id="rId5"/>
              </a:rPr>
              <a:t>www.justsign.com.au</a:t>
            </a:r>
            <a:r>
              <a:rPr lang="en-US" sz="1800" dirty="0" smtClean="0">
                <a:solidFill>
                  <a:schemeClr val="tx1"/>
                </a:solidFill>
              </a:rPr>
              <a:t> </a:t>
            </a:r>
          </a:p>
          <a:p>
            <a:pPr algn="l"/>
            <a:r>
              <a:rPr lang="en-US" sz="1800" dirty="0" smtClean="0">
                <a:solidFill>
                  <a:schemeClr val="tx1"/>
                </a:solidFill>
              </a:rPr>
              <a:t>and chat with our agent.</a:t>
            </a:r>
            <a:endParaRPr lang="en-US" sz="1800" dirty="0">
              <a:solidFill>
                <a:schemeClr val="tx1"/>
              </a:solidFill>
            </a:endParaRPr>
          </a:p>
        </p:txBody>
      </p:sp>
      <p:sp>
        <p:nvSpPr>
          <p:cNvPr id="4" name="TextBox 3"/>
          <p:cNvSpPr txBox="1"/>
          <p:nvPr/>
        </p:nvSpPr>
        <p:spPr>
          <a:xfrm>
            <a:off x="3571868" y="3929066"/>
            <a:ext cx="5072098" cy="1508105"/>
          </a:xfrm>
          <a:prstGeom prst="rect">
            <a:avLst/>
          </a:prstGeom>
          <a:noFill/>
        </p:spPr>
        <p:txBody>
          <a:bodyPr wrap="square" rtlCol="0">
            <a:spAutoFit/>
          </a:bodyPr>
          <a:lstStyle/>
          <a:p>
            <a:r>
              <a:rPr lang="en-US" dirty="0" smtClean="0"/>
              <a:t>Alternatively,  you - contact us </a:t>
            </a:r>
            <a:r>
              <a:rPr lang="en-US" sz="2000" b="1" dirty="0" smtClean="0"/>
              <a:t>0296844199</a:t>
            </a:r>
            <a:r>
              <a:rPr lang="en-US" dirty="0" smtClean="0"/>
              <a:t>  or  </a:t>
            </a:r>
          </a:p>
          <a:p>
            <a:r>
              <a:rPr lang="en-US" dirty="0" smtClean="0"/>
              <a:t>Email us at </a:t>
            </a:r>
          </a:p>
          <a:p>
            <a:r>
              <a:rPr lang="en-US" dirty="0" smtClean="0">
                <a:hlinkClick r:id="rId6"/>
              </a:rPr>
              <a:t>sales@trustdeed.com.au</a:t>
            </a:r>
            <a:r>
              <a:rPr lang="en-US" dirty="0" smtClean="0"/>
              <a:t> </a:t>
            </a:r>
          </a:p>
          <a:p>
            <a:r>
              <a:rPr lang="en-US" dirty="0" smtClean="0">
                <a:hlinkClick r:id="rId7"/>
              </a:rPr>
              <a:t>sales@onlinesmsfaudit.com.au</a:t>
            </a:r>
            <a:endParaRPr lang="en-US" dirty="0" smtClean="0"/>
          </a:p>
          <a:p>
            <a:r>
              <a:rPr lang="en-US" u="sng" dirty="0" smtClean="0">
                <a:hlinkClick r:id="rId8"/>
              </a:rPr>
              <a:t>sales@justsign.com.au</a:t>
            </a:r>
            <a:endParaRPr lang="en-US" dirty="0"/>
          </a:p>
        </p:txBody>
      </p:sp>
      <p:sp>
        <p:nvSpPr>
          <p:cNvPr id="5" name="Title 1"/>
          <p:cNvSpPr txBox="1">
            <a:spLocks/>
          </p:cNvSpPr>
          <p:nvPr/>
        </p:nvSpPr>
        <p:spPr>
          <a:xfrm>
            <a:off x="683568" y="5715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smtClean="0">
                <a:ln>
                  <a:noFill/>
                </a:ln>
                <a:solidFill>
                  <a:schemeClr val="tx1"/>
                </a:solidFill>
                <a:effectLst/>
                <a:uLnTx/>
                <a:uFillTx/>
                <a:latin typeface="+mj-lt"/>
                <a:ea typeface="+mj-ea"/>
                <a:cs typeface="+mj-cs"/>
              </a:rPr>
              <a:t>Question Time</a:t>
            </a:r>
            <a:endParaRPr kumimoji="0" lang="en-AU"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200" dirty="0" smtClean="0"/>
              <a:t>House Keeping – Questions on this Presentation</a:t>
            </a:r>
            <a:endParaRPr lang="en-AU" sz="3200" dirty="0"/>
          </a:p>
        </p:txBody>
      </p:sp>
      <p:pic>
        <p:nvPicPr>
          <p:cNvPr id="4" name="Content Placeholder 3" descr="go to webinar 4.jpg"/>
          <p:cNvPicPr>
            <a:picLocks noGrp="1" noChangeAspect="1"/>
          </p:cNvPicPr>
          <p:nvPr>
            <p:ph idx="1"/>
          </p:nvPr>
        </p:nvPicPr>
        <p:blipFill>
          <a:blip r:embed="rId2" cstate="print"/>
          <a:stretch>
            <a:fillRect/>
          </a:stretch>
        </p:blipFill>
        <p:spPr>
          <a:xfrm>
            <a:off x="6084168" y="1628800"/>
            <a:ext cx="1598896" cy="4127500"/>
          </a:xfrm>
        </p:spPr>
      </p:pic>
      <p:sp>
        <p:nvSpPr>
          <p:cNvPr id="5" name="TextBox 4"/>
          <p:cNvSpPr txBox="1"/>
          <p:nvPr/>
        </p:nvSpPr>
        <p:spPr>
          <a:xfrm>
            <a:off x="914400" y="2667000"/>
            <a:ext cx="5019323" cy="1477328"/>
          </a:xfrm>
          <a:prstGeom prst="rect">
            <a:avLst/>
          </a:prstGeom>
          <a:noFill/>
        </p:spPr>
        <p:txBody>
          <a:bodyPr wrap="none" rtlCol="0">
            <a:spAutoFit/>
          </a:bodyPr>
          <a:lstStyle/>
          <a:p>
            <a:r>
              <a:rPr lang="en-AU" dirty="0" smtClean="0"/>
              <a:t>If you have any Questions on this Presentation </a:t>
            </a:r>
          </a:p>
          <a:p>
            <a:pPr marL="342900" indent="-342900">
              <a:buFont typeface="+mj-lt"/>
              <a:buAutoNum type="arabicPeriod"/>
            </a:pPr>
            <a:r>
              <a:rPr lang="en-AU" dirty="0" smtClean="0"/>
              <a:t>Type in your questions in the panel</a:t>
            </a:r>
          </a:p>
          <a:p>
            <a:pPr marL="342900" indent="-342900">
              <a:buFont typeface="+mj-lt"/>
              <a:buAutoNum type="arabicPeriod"/>
            </a:pPr>
            <a:r>
              <a:rPr lang="en-AU" dirty="0" smtClean="0"/>
              <a:t>Speaker will answer all your questions </a:t>
            </a:r>
          </a:p>
          <a:p>
            <a:pPr marL="342900" indent="-342900"/>
            <a:r>
              <a:rPr lang="en-AU" dirty="0" smtClean="0"/>
              <a:t>         after the presentation</a:t>
            </a:r>
          </a:p>
          <a:p>
            <a:endParaRPr lang="en-AU"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304800"/>
            <a:ext cx="7132320" cy="710184"/>
          </a:xfrm>
        </p:spPr>
        <p:txBody>
          <a:bodyPr>
            <a:noAutofit/>
          </a:bodyPr>
          <a:lstStyle/>
          <a:p>
            <a:r>
              <a:rPr lang="en-US" sz="3200" dirty="0" smtClean="0"/>
              <a:t>Legal &amp; Financial Disclaimer &amp; Disclosure</a:t>
            </a:r>
            <a:br>
              <a:rPr lang="en-US" sz="3200" dirty="0" smtClean="0"/>
            </a:br>
            <a:r>
              <a:rPr lang="en-US" sz="3200" dirty="0" smtClean="0"/>
              <a:t>- Presentation is for educational purposes </a:t>
            </a:r>
            <a:endParaRPr lang="en-US" sz="3200" dirty="0"/>
          </a:p>
        </p:txBody>
      </p:sp>
      <p:sp>
        <p:nvSpPr>
          <p:cNvPr id="3" name="Content Placeholder 2"/>
          <p:cNvSpPr>
            <a:spLocks noGrp="1"/>
          </p:cNvSpPr>
          <p:nvPr>
            <p:ph idx="1"/>
          </p:nvPr>
        </p:nvSpPr>
        <p:spPr>
          <a:xfrm>
            <a:off x="857250" y="1295400"/>
            <a:ext cx="7132320" cy="4419600"/>
          </a:xfrm>
        </p:spPr>
        <p:txBody>
          <a:bodyPr>
            <a:normAutofit/>
          </a:bodyPr>
          <a:lstStyle/>
          <a:p>
            <a:pPr marL="0" indent="0">
              <a:buNone/>
            </a:pPr>
            <a:endParaRPr lang="en-AU" dirty="0" smtClean="0"/>
          </a:p>
          <a:p>
            <a:pPr marL="0" indent="0">
              <a:buNone/>
            </a:pPr>
            <a:endParaRPr lang="en-AU" dirty="0" smtClean="0"/>
          </a:p>
          <a:p>
            <a:pPr marL="0" indent="0">
              <a:buNone/>
            </a:pPr>
            <a:endParaRPr lang="en-AU" dirty="0" smtClean="0"/>
          </a:p>
          <a:p>
            <a:pPr marL="0" indent="0">
              <a:buNone/>
            </a:pPr>
            <a:endParaRPr lang="en-US" dirty="0" smtClean="0"/>
          </a:p>
        </p:txBody>
      </p:sp>
      <p:pic>
        <p:nvPicPr>
          <p:cNvPr id="4" name="Picture 3" descr="logo -trustdeed.png"/>
          <p:cNvPicPr>
            <a:picLocks noChangeAspect="1"/>
          </p:cNvPicPr>
          <p:nvPr/>
        </p:nvPicPr>
        <p:blipFill>
          <a:blip r:embed="rId3" cstate="print"/>
          <a:stretch>
            <a:fillRect/>
          </a:stretch>
        </p:blipFill>
        <p:spPr>
          <a:xfrm>
            <a:off x="6012160" y="6021288"/>
            <a:ext cx="2786063" cy="561975"/>
          </a:xfrm>
          <a:prstGeom prst="rect">
            <a:avLst/>
          </a:prstGeom>
        </p:spPr>
      </p:pic>
      <p:pic>
        <p:nvPicPr>
          <p:cNvPr id="7" name="Picture 6" descr="logo-online SMSF audit.png"/>
          <p:cNvPicPr>
            <a:picLocks noChangeAspect="1"/>
          </p:cNvPicPr>
          <p:nvPr/>
        </p:nvPicPr>
        <p:blipFill>
          <a:blip r:embed="rId4" cstate="print"/>
          <a:stretch>
            <a:fillRect/>
          </a:stretch>
        </p:blipFill>
        <p:spPr>
          <a:xfrm>
            <a:off x="0" y="6093296"/>
            <a:ext cx="2071688" cy="542925"/>
          </a:xfrm>
          <a:prstGeom prst="rect">
            <a:avLst/>
          </a:prstGeom>
        </p:spPr>
      </p:pic>
      <p:sp>
        <p:nvSpPr>
          <p:cNvPr id="6" name="Rectangle 5"/>
          <p:cNvSpPr/>
          <p:nvPr/>
        </p:nvSpPr>
        <p:spPr>
          <a:xfrm>
            <a:off x="0" y="1052736"/>
            <a:ext cx="9144000" cy="5244779"/>
          </a:xfrm>
          <a:prstGeom prst="rect">
            <a:avLst/>
          </a:prstGeom>
        </p:spPr>
        <p:txBody>
          <a:bodyPr wrap="square">
            <a:spAutoFit/>
          </a:bodyPr>
          <a:lstStyle/>
          <a:p>
            <a:r>
              <a:rPr lang="en-AU" sz="1200" i="1" dirty="0" smtClean="0"/>
              <a:t>In providing the below information, neither Manoj Abichandani  (presenter) or an employee of Deed Dot Com Dot Au Pty Ltd is providing any financial or Legal advice as any Financial advice is based on the information provided by you  with regard to your financial needs and objectives. The information below  is intended to provide only broad, general guidelines which may be helpful in assessing and making decisions about financial products and general information which is available elsewhere that may help meet your financial needs and objectives. This material may also contain general educational topics about investing, legal and financial matters. It is most important that you understand that your actual experience will differ from these illustrations and examples. </a:t>
            </a:r>
          </a:p>
          <a:p>
            <a:endParaRPr lang="en-AU" sz="1200" i="1" dirty="0" smtClean="0"/>
          </a:p>
          <a:p>
            <a:r>
              <a:rPr lang="en-AU" sz="1200" i="1" dirty="0" smtClean="0"/>
              <a:t>That is why you should consult an appropriately qualified financial planner, legal advisor or Estate planner, who can assess your situation with updated data and assumptions on a periodic basis. Information provided here is not intended to be investment advice or a projection of future investment performance. No one can foresee the future and, it is not a projection of the potential return of any investment, nor is it a projection of future inflation rates or the state of the world or domestic economy. You should seek the guidance of a financial or investment professional before proceeding with any investment decision or any super contribution or set up Decision. Our examples and illustration does not contain your income tax calculations and legal concepts; it does not constitute tax or legal Advice. These illustration may require the guidance of a tax, legal  or accounting adviser.</a:t>
            </a:r>
          </a:p>
          <a:p>
            <a:r>
              <a:rPr lang="en-AU" sz="1200" i="1" dirty="0" smtClean="0"/>
              <a:t> </a:t>
            </a:r>
          </a:p>
          <a:p>
            <a:r>
              <a:rPr lang="en-AU" sz="1200" i="1" dirty="0" smtClean="0"/>
              <a:t>In creating the illustration certain assumptions were made with respect to investment returns, the economy, and home loan interest rates . The reports and graphics included are directly dependent on the quality and the accuracy of the data and assumptions (including rates of return and future interest rates) . Where future rates of return are assumed, these returns do not reflect the fees and charges associated with Investments, which would reduce the results. You are encouraged to review and consider performance information, which you can request from your investment professional and other securities advisor who may recommended asset/s that may be referenced in this material when assuming any future rates of return for any super contributions  &amp; investment.</a:t>
            </a:r>
          </a:p>
          <a:p>
            <a:endParaRPr lang="en-AU" sz="1200" i="1" dirty="0" smtClean="0"/>
          </a:p>
          <a:p>
            <a:r>
              <a:rPr lang="en-AU" sz="1200" i="1" dirty="0" smtClean="0"/>
              <a:t>Keep in mind that past performance is not a guarantee of future results. A prospectus or PDS must be read carefully when considering any investment in securities or super contribution in a fund. </a:t>
            </a:r>
          </a:p>
          <a:p>
            <a:endParaRPr lang="en-AU" sz="1200" i="1" dirty="0" smtClean="0"/>
          </a:p>
          <a:p>
            <a:r>
              <a:rPr lang="en-AU" sz="1200" i="1" dirty="0" smtClean="0"/>
              <a:t>No liability is assumed resulting from the use of the information contained in this financial  presentation and the examples used  Responsibilities for financial decisions are exclusively in hand of the viewer and not in hands of  the presenter.</a:t>
            </a:r>
            <a:endParaRPr lang="en-AU" sz="1200" i="1" dirty="0"/>
          </a:p>
        </p:txBody>
      </p:sp>
    </p:spTree>
    <p:extLst>
      <p:ext uri="{BB962C8B-B14F-4D97-AF65-F5344CB8AC3E}">
        <p14:creationId xmlns="" xmlns:p14="http://schemas.microsoft.com/office/powerpoint/2010/main" val="5766396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200" dirty="0" smtClean="0"/>
              <a:t>Agenda</a:t>
            </a:r>
            <a:endParaRPr lang="en-AU" sz="3200" dirty="0"/>
          </a:p>
        </p:txBody>
      </p:sp>
      <p:sp>
        <p:nvSpPr>
          <p:cNvPr id="3" name="Content Placeholder 2"/>
          <p:cNvSpPr>
            <a:spLocks noGrp="1"/>
          </p:cNvSpPr>
          <p:nvPr>
            <p:ph idx="1"/>
          </p:nvPr>
        </p:nvSpPr>
        <p:spPr/>
        <p:txBody>
          <a:bodyPr>
            <a:normAutofit/>
          </a:bodyPr>
          <a:lstStyle/>
          <a:p>
            <a:pPr marL="457200" indent="-457200" fontAlgn="base">
              <a:buFont typeface="+mj-lt"/>
              <a:buAutoNum type="arabicPeriod"/>
            </a:pPr>
            <a:r>
              <a:rPr lang="en-AU" sz="2400" dirty="0" smtClean="0"/>
              <a:t>What does "Complying Superannuation fund mean"?</a:t>
            </a:r>
          </a:p>
          <a:p>
            <a:pPr marL="457200" indent="-457200" fontAlgn="base">
              <a:buFont typeface="+mj-lt"/>
              <a:buAutoNum type="arabicPeriod"/>
            </a:pPr>
            <a:r>
              <a:rPr lang="en-AU" sz="2400" dirty="0" smtClean="0"/>
              <a:t>What is the meaning of contravention in a SMSF and what is the penalty?</a:t>
            </a:r>
          </a:p>
          <a:p>
            <a:pPr marL="457200" indent="-457200" fontAlgn="base">
              <a:buFont typeface="+mj-lt"/>
              <a:buAutoNum type="arabicPeriod"/>
            </a:pPr>
            <a:r>
              <a:rPr lang="en-AU" sz="2400" dirty="0" smtClean="0"/>
              <a:t>What are the requirements of Audit of a SMSF?</a:t>
            </a:r>
          </a:p>
          <a:p>
            <a:pPr marL="457200" indent="-457200">
              <a:buFont typeface="+mj-lt"/>
              <a:buAutoNum type="arabicPeriod"/>
            </a:pPr>
            <a:r>
              <a:rPr lang="en-AU" sz="2400" dirty="0" smtClean="0"/>
              <a:t>What audit situations require a contravention report to be lodged</a:t>
            </a:r>
            <a:endParaRPr lang="en-A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sz="2000" b="1" dirty="0" smtClean="0"/>
              <a:t>SUPERANNUATION INDUSTRY (SUPERVISION) ACT 1993 - SECT </a:t>
            </a:r>
            <a:r>
              <a:rPr lang="en-AU" sz="2000" b="1" dirty="0" smtClean="0"/>
              <a:t>42 &amp; 42A</a:t>
            </a:r>
            <a:endParaRPr lang="en-AU" sz="2000" b="1" dirty="0" smtClean="0"/>
          </a:p>
          <a:p>
            <a:pPr>
              <a:buNone/>
            </a:pPr>
            <a:endParaRPr lang="en-AU" sz="2000" b="1" dirty="0" smtClean="0"/>
          </a:p>
          <a:p>
            <a:pPr>
              <a:buNone/>
            </a:pPr>
            <a:r>
              <a:rPr lang="en-AU" sz="2000" b="1" dirty="0" smtClean="0"/>
              <a:t>Complying </a:t>
            </a:r>
            <a:r>
              <a:rPr lang="en-AU" sz="2000" b="1" dirty="0" smtClean="0"/>
              <a:t>superannuation fund</a:t>
            </a:r>
            <a:r>
              <a:rPr lang="en-AU" sz="2000" dirty="0" smtClean="0"/>
              <a:t>  </a:t>
            </a:r>
            <a:endParaRPr lang="en-AU" sz="2000" dirty="0" smtClean="0"/>
          </a:p>
          <a:p>
            <a:pPr>
              <a:buNone/>
            </a:pPr>
            <a:r>
              <a:rPr lang="en-AU" sz="2000" dirty="0" smtClean="0"/>
              <a:t>   </a:t>
            </a:r>
            <a:r>
              <a:rPr lang="en-AU" sz="2000" dirty="0" smtClean="0"/>
              <a:t>An</a:t>
            </a:r>
            <a:r>
              <a:rPr lang="en-AU" sz="2000" dirty="0" smtClean="0"/>
              <a:t> </a:t>
            </a:r>
            <a:r>
              <a:rPr lang="en-AU" sz="2000" dirty="0" smtClean="0">
                <a:hlinkClick r:id="rId2"/>
              </a:rPr>
              <a:t>entity</a:t>
            </a:r>
            <a:r>
              <a:rPr lang="en-AU" sz="2000" dirty="0" smtClean="0"/>
              <a:t> is a complying </a:t>
            </a:r>
            <a:r>
              <a:rPr lang="en-AU" sz="2000" dirty="0" smtClean="0">
                <a:hlinkClick r:id="rId3"/>
              </a:rPr>
              <a:t>superannuation fund</a:t>
            </a:r>
            <a:r>
              <a:rPr lang="en-AU" sz="2000" dirty="0" smtClean="0"/>
              <a:t> in relation to a </a:t>
            </a:r>
            <a:r>
              <a:rPr lang="en-AU" sz="2000" dirty="0" smtClean="0">
                <a:hlinkClick r:id="rId3"/>
              </a:rPr>
              <a:t>year of income</a:t>
            </a:r>
            <a:r>
              <a:rPr lang="en-AU" sz="2000" dirty="0" smtClean="0"/>
              <a:t> for the purposes of this Division if</a:t>
            </a:r>
            <a:r>
              <a:rPr lang="en-AU" sz="2000" dirty="0" smtClean="0"/>
              <a:t>:</a:t>
            </a:r>
          </a:p>
          <a:p>
            <a:pPr marL="457200" indent="-457200">
              <a:buAutoNum type="alphaLcParenR"/>
            </a:pPr>
            <a:r>
              <a:rPr lang="en-AU" sz="2000" dirty="0" smtClean="0"/>
              <a:t>Resident  superannuation fund</a:t>
            </a:r>
          </a:p>
          <a:p>
            <a:pPr>
              <a:buNone/>
            </a:pPr>
            <a:r>
              <a:rPr lang="en-AU" sz="2000" dirty="0" smtClean="0"/>
              <a:t>b)  either of the following conditions is satisfied:</a:t>
            </a:r>
          </a:p>
          <a:p>
            <a:pPr>
              <a:buNone/>
            </a:pPr>
            <a:r>
              <a:rPr lang="en-AU" sz="2000" dirty="0" smtClean="0"/>
              <a:t>      </a:t>
            </a:r>
            <a:r>
              <a:rPr lang="en-AU" sz="2000" dirty="0" smtClean="0"/>
              <a:t>-</a:t>
            </a:r>
            <a:r>
              <a:rPr lang="en-AU" sz="2000" dirty="0" smtClean="0"/>
              <a:t>  </a:t>
            </a:r>
            <a:r>
              <a:rPr lang="en-AU" sz="2000" dirty="0" smtClean="0">
                <a:solidFill>
                  <a:srgbClr val="FF0000"/>
                </a:solidFill>
              </a:rPr>
              <a:t>no trustee</a:t>
            </a:r>
            <a:r>
              <a:rPr lang="en-AU" sz="2000" dirty="0" smtClean="0">
                <a:solidFill>
                  <a:srgbClr val="FF0000"/>
                </a:solidFill>
              </a:rPr>
              <a:t> of the </a:t>
            </a:r>
            <a:r>
              <a:rPr lang="en-AU" sz="2000" dirty="0" smtClean="0">
                <a:solidFill>
                  <a:srgbClr val="FF0000"/>
                </a:solidFill>
              </a:rPr>
              <a:t>entity contravened </a:t>
            </a:r>
            <a:r>
              <a:rPr lang="en-AU" sz="2000" dirty="0" smtClean="0">
                <a:solidFill>
                  <a:srgbClr val="FF0000"/>
                </a:solidFill>
              </a:rPr>
              <a:t>any of </a:t>
            </a:r>
            <a:r>
              <a:rPr lang="en-AU" sz="2000" dirty="0" smtClean="0">
                <a:solidFill>
                  <a:srgbClr val="FF0000"/>
                </a:solidFill>
              </a:rPr>
              <a:t>the regulatory provisions </a:t>
            </a:r>
            <a:r>
              <a:rPr lang="en-AU" sz="2000" dirty="0" smtClean="0">
                <a:solidFill>
                  <a:srgbClr val="FF0000"/>
                </a:solidFill>
              </a:rPr>
              <a:t>in relation to the </a:t>
            </a:r>
            <a:r>
              <a:rPr lang="en-AU" sz="2000" dirty="0" smtClean="0">
                <a:solidFill>
                  <a:srgbClr val="FF0000"/>
                </a:solidFill>
              </a:rPr>
              <a:t>entity in </a:t>
            </a:r>
            <a:r>
              <a:rPr lang="en-AU" sz="2000" dirty="0" smtClean="0">
                <a:solidFill>
                  <a:srgbClr val="FF0000"/>
                </a:solidFill>
              </a:rPr>
              <a:t>respect of the </a:t>
            </a:r>
            <a:r>
              <a:rPr lang="en-AU" sz="2000" dirty="0" smtClean="0">
                <a:solidFill>
                  <a:srgbClr val="FF0000"/>
                </a:solidFill>
              </a:rPr>
              <a:t>year of income </a:t>
            </a:r>
          </a:p>
          <a:p>
            <a:pPr>
              <a:buNone/>
            </a:pPr>
            <a:r>
              <a:rPr lang="en-AU" sz="2000" dirty="0" smtClean="0"/>
              <a:t>c) Election to be complying within 60 days</a:t>
            </a:r>
            <a:endParaRPr lang="en-AU" sz="2000" dirty="0" smtClean="0"/>
          </a:p>
          <a:p>
            <a:pPr>
              <a:buNone/>
            </a:pPr>
            <a:r>
              <a:rPr lang="en-AU" sz="2000" dirty="0" smtClean="0"/>
              <a:t>      </a:t>
            </a:r>
          </a:p>
          <a:p>
            <a:pPr>
              <a:buNone/>
            </a:pPr>
            <a:endParaRPr lang="en-AU" dirty="0"/>
          </a:p>
        </p:txBody>
      </p:sp>
      <p:sp>
        <p:nvSpPr>
          <p:cNvPr id="4" name="Title 1"/>
          <p:cNvSpPr>
            <a:spLocks noGrp="1"/>
          </p:cNvSpPr>
          <p:nvPr>
            <p:ph type="title"/>
          </p:nvPr>
        </p:nvSpPr>
        <p:spPr/>
        <p:txBody>
          <a:bodyPr>
            <a:normAutofit/>
          </a:bodyPr>
          <a:lstStyle/>
          <a:p>
            <a:pPr algn="l"/>
            <a:r>
              <a:rPr lang="en-AU" sz="3200" dirty="0" smtClean="0"/>
              <a:t>What is a Complying Superannuation Fund</a:t>
            </a:r>
            <a:endParaRPr lang="en-AU"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algn="l"/>
            <a:r>
              <a:rPr lang="en-AU" sz="3200" dirty="0" smtClean="0"/>
              <a:t>What is a Complying Superannuation Fund</a:t>
            </a:r>
            <a:endParaRPr lang="en-AU" sz="3200" dirty="0"/>
          </a:p>
        </p:txBody>
      </p:sp>
      <p:sp>
        <p:nvSpPr>
          <p:cNvPr id="3" name="Content Placeholder 2"/>
          <p:cNvSpPr>
            <a:spLocks noGrp="1"/>
          </p:cNvSpPr>
          <p:nvPr>
            <p:ph idx="1"/>
          </p:nvPr>
        </p:nvSpPr>
        <p:spPr>
          <a:xfrm>
            <a:off x="395536" y="1268760"/>
            <a:ext cx="8229600" cy="4525963"/>
          </a:xfrm>
        </p:spPr>
        <p:txBody>
          <a:bodyPr>
            <a:normAutofit lnSpcReduction="10000"/>
          </a:bodyPr>
          <a:lstStyle/>
          <a:p>
            <a:pPr>
              <a:buNone/>
            </a:pPr>
            <a:r>
              <a:rPr lang="en-AU" sz="2400" b="1" dirty="0" smtClean="0"/>
              <a:t>Section 45 SIS Act</a:t>
            </a:r>
          </a:p>
          <a:p>
            <a:pPr>
              <a:buNone/>
            </a:pPr>
            <a:endParaRPr lang="en-AU" sz="2400" dirty="0" smtClean="0"/>
          </a:p>
          <a:p>
            <a:pPr>
              <a:buNone/>
            </a:pPr>
            <a:r>
              <a:rPr lang="en-AU" sz="2400" dirty="0" smtClean="0">
                <a:solidFill>
                  <a:schemeClr val="tx1"/>
                </a:solidFill>
                <a:latin typeface="+mn-lt"/>
                <a:ea typeface="+mn-ea"/>
                <a:cs typeface="+mn-cs"/>
              </a:rPr>
              <a:t>Complying superannuation fund             </a:t>
            </a:r>
          </a:p>
          <a:p>
            <a:pPr>
              <a:buNone/>
            </a:pPr>
            <a:r>
              <a:rPr lang="en-AU" sz="2400" dirty="0" smtClean="0">
                <a:solidFill>
                  <a:schemeClr val="tx1"/>
                </a:solidFill>
                <a:latin typeface="+mn-lt"/>
                <a:ea typeface="+mn-ea"/>
                <a:cs typeface="+mn-cs"/>
              </a:rPr>
              <a:t>(1)  A fund is a complying superannuation fund </a:t>
            </a:r>
            <a:r>
              <a:rPr lang="en-AU" sz="2400" b="1" u="sng" dirty="0" smtClean="0">
                <a:solidFill>
                  <a:schemeClr val="tx1"/>
                </a:solidFill>
                <a:latin typeface="+mn-lt"/>
                <a:ea typeface="+mn-ea"/>
                <a:cs typeface="+mn-cs"/>
              </a:rPr>
              <a:t>for the purposes of the Income Tax Assessment Act</a:t>
            </a:r>
            <a:r>
              <a:rPr lang="en-AU" sz="2400" dirty="0" smtClean="0">
                <a:solidFill>
                  <a:schemeClr val="tx1"/>
                </a:solidFill>
                <a:latin typeface="+mn-lt"/>
                <a:ea typeface="+mn-ea"/>
                <a:cs typeface="+mn-cs"/>
              </a:rPr>
              <a:t> in relation to a year of income (the </a:t>
            </a:r>
            <a:r>
              <a:rPr lang="en-AU" sz="2400" b="1" i="1" dirty="0" smtClean="0">
                <a:solidFill>
                  <a:schemeClr val="tx1"/>
                </a:solidFill>
                <a:latin typeface="+mn-lt"/>
                <a:ea typeface="+mn-ea"/>
                <a:cs typeface="+mn-cs"/>
              </a:rPr>
              <a:t>current year of income </a:t>
            </a:r>
            <a:r>
              <a:rPr lang="en-AU" sz="2400" dirty="0" smtClean="0">
                <a:solidFill>
                  <a:schemeClr val="tx1"/>
                </a:solidFill>
                <a:latin typeface="+mn-lt"/>
                <a:ea typeface="+mn-ea"/>
                <a:cs typeface="+mn-cs"/>
              </a:rPr>
              <a:t>) if, and only if</a:t>
            </a:r>
            <a:r>
              <a:rPr lang="en-AU" sz="2400" dirty="0" smtClean="0">
                <a:solidFill>
                  <a:schemeClr val="tx1"/>
                </a:solidFill>
                <a:latin typeface="+mn-lt"/>
                <a:ea typeface="+mn-ea"/>
                <a:cs typeface="+mn-cs"/>
              </a:rPr>
              <a:t>:</a:t>
            </a:r>
          </a:p>
          <a:p>
            <a:pPr>
              <a:buNone/>
            </a:pPr>
            <a:endParaRPr lang="en-AU" sz="2400" dirty="0" smtClean="0"/>
          </a:p>
          <a:p>
            <a:pPr>
              <a:buNone/>
            </a:pPr>
            <a:r>
              <a:rPr lang="en-AU" sz="2400" dirty="0" smtClean="0">
                <a:solidFill>
                  <a:schemeClr val="tx1"/>
                </a:solidFill>
                <a:latin typeface="+mn-lt"/>
                <a:ea typeface="+mn-ea"/>
                <a:cs typeface="+mn-cs"/>
              </a:rPr>
              <a:t>- Regulator gives notice to the Trustee - as per Section 40</a:t>
            </a:r>
            <a:endParaRPr lang="en-AU" sz="2400" dirty="0" smtClean="0">
              <a:solidFill>
                <a:schemeClr val="tx1"/>
              </a:solidFill>
              <a:latin typeface="+mn-lt"/>
              <a:ea typeface="+mn-ea"/>
              <a:cs typeface="+mn-cs"/>
            </a:endParaRPr>
          </a:p>
          <a:p>
            <a:pPr>
              <a:buNone/>
            </a:pPr>
            <a:endParaRPr lang="en-AU" sz="2400" dirty="0" smtClean="0"/>
          </a:p>
          <a:p>
            <a:pPr>
              <a:buNone/>
            </a:pPr>
            <a:r>
              <a:rPr lang="en-AU" sz="2400" dirty="0" smtClean="0"/>
              <a:t>Comply …. to obtain tax concessions </a:t>
            </a:r>
          </a:p>
          <a:p>
            <a:pPr>
              <a:buNone/>
            </a:pPr>
            <a:r>
              <a:rPr lang="en-AU" sz="2400" dirty="0" smtClean="0">
                <a:solidFill>
                  <a:schemeClr val="tx1"/>
                </a:solidFill>
                <a:latin typeface="+mn-lt"/>
                <a:ea typeface="+mn-ea"/>
                <a:cs typeface="+mn-cs"/>
              </a:rPr>
              <a:t>a) Lower Tax Rate    b) ECPI</a:t>
            </a:r>
          </a:p>
          <a:p>
            <a:pPr>
              <a:buNone/>
            </a:pPr>
            <a:endParaRPr lang="en-AU" dirty="0"/>
          </a:p>
        </p:txBody>
      </p:sp>
      <p:pic>
        <p:nvPicPr>
          <p:cNvPr id="4" name="Picture 3" descr="logo-online SMSF audit.png"/>
          <p:cNvPicPr>
            <a:picLocks noChangeAspect="1"/>
          </p:cNvPicPr>
          <p:nvPr/>
        </p:nvPicPr>
        <p:blipFill>
          <a:blip r:embed="rId2"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3" cstate="print"/>
          <a:stretch>
            <a:fillRect/>
          </a:stretch>
        </p:blipFill>
        <p:spPr>
          <a:xfrm>
            <a:off x="5076056" y="6165304"/>
            <a:ext cx="3714750" cy="5619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t>What is a Contravention</a:t>
            </a:r>
            <a:endParaRPr lang="en-AU" sz="3200" dirty="0"/>
          </a:p>
        </p:txBody>
      </p:sp>
      <p:sp>
        <p:nvSpPr>
          <p:cNvPr id="3" name="Content Placeholder 2"/>
          <p:cNvSpPr>
            <a:spLocks noGrp="1"/>
          </p:cNvSpPr>
          <p:nvPr>
            <p:ph idx="1"/>
          </p:nvPr>
        </p:nvSpPr>
        <p:spPr>
          <a:xfrm>
            <a:off x="395536" y="1340768"/>
            <a:ext cx="8229600" cy="4525963"/>
          </a:xfrm>
        </p:spPr>
        <p:txBody>
          <a:bodyPr/>
          <a:lstStyle/>
          <a:p>
            <a:pPr>
              <a:buNone/>
            </a:pPr>
            <a:r>
              <a:rPr lang="en-AU" sz="2000" b="1" dirty="0" smtClean="0">
                <a:solidFill>
                  <a:schemeClr val="tx1"/>
                </a:solidFill>
                <a:latin typeface="+mn-lt"/>
                <a:ea typeface="+mn-ea"/>
                <a:cs typeface="+mn-cs"/>
              </a:rPr>
              <a:t>Section 39</a:t>
            </a:r>
          </a:p>
          <a:p>
            <a:pPr>
              <a:buNone/>
            </a:pPr>
            <a:r>
              <a:rPr lang="en-AU" sz="2000" b="1" dirty="0" smtClean="0">
                <a:solidFill>
                  <a:schemeClr val="tx1"/>
                </a:solidFill>
                <a:latin typeface="+mn-lt"/>
                <a:ea typeface="+mn-ea"/>
                <a:cs typeface="+mn-cs"/>
              </a:rPr>
              <a:t>Meaning of contravention</a:t>
            </a:r>
          </a:p>
          <a:p>
            <a:pPr>
              <a:buNone/>
            </a:pPr>
            <a:r>
              <a:rPr lang="en-AU" sz="2000" dirty="0" smtClean="0">
                <a:solidFill>
                  <a:schemeClr val="tx1"/>
                </a:solidFill>
                <a:latin typeface="+mn-lt"/>
                <a:ea typeface="+mn-ea"/>
                <a:cs typeface="+mn-cs"/>
              </a:rPr>
              <a:t>(1)  For the purposes of this Division, a contravention of a regulatory provision is to be ignored </a:t>
            </a:r>
            <a:r>
              <a:rPr lang="en-AU" sz="2000" b="1" u="sng" dirty="0" smtClean="0">
                <a:solidFill>
                  <a:schemeClr val="tx1"/>
                </a:solidFill>
                <a:latin typeface="+mn-lt"/>
                <a:ea typeface="+mn-ea"/>
                <a:cs typeface="+mn-cs"/>
              </a:rPr>
              <a:t>unless the contravention is</a:t>
            </a:r>
            <a:r>
              <a:rPr lang="en-AU" sz="2000" dirty="0" smtClean="0">
                <a:solidFill>
                  <a:schemeClr val="tx1"/>
                </a:solidFill>
                <a:latin typeface="+mn-lt"/>
                <a:ea typeface="+mn-ea"/>
                <a:cs typeface="+mn-cs"/>
              </a:rPr>
              <a:t>:</a:t>
            </a:r>
          </a:p>
          <a:p>
            <a:pPr>
              <a:buNone/>
            </a:pPr>
            <a:r>
              <a:rPr lang="en-AU" sz="2000" dirty="0" smtClean="0">
                <a:solidFill>
                  <a:schemeClr val="tx1"/>
                </a:solidFill>
                <a:latin typeface="+mn-lt"/>
                <a:ea typeface="+mn-ea"/>
                <a:cs typeface="+mn-cs"/>
              </a:rPr>
              <a:t>     (a)  an offence; or</a:t>
            </a:r>
          </a:p>
          <a:p>
            <a:pPr>
              <a:buNone/>
            </a:pPr>
            <a:r>
              <a:rPr lang="en-AU" sz="2000" dirty="0" smtClean="0">
                <a:solidFill>
                  <a:schemeClr val="tx1"/>
                </a:solidFill>
                <a:latin typeface="+mn-lt"/>
                <a:ea typeface="+mn-ea"/>
                <a:cs typeface="+mn-cs"/>
              </a:rPr>
              <a:t>     (b) </a:t>
            </a:r>
            <a:r>
              <a:rPr lang="en-AU" sz="2000" dirty="0" smtClean="0">
                <a:solidFill>
                  <a:srgbClr val="FF0000"/>
                </a:solidFill>
                <a:latin typeface="+mn-lt"/>
                <a:ea typeface="+mn-ea"/>
                <a:cs typeface="+mn-cs"/>
              </a:rPr>
              <a:t> a contravention of a civil </a:t>
            </a:r>
            <a:r>
              <a:rPr lang="en-AU" sz="2000" dirty="0" smtClean="0">
                <a:solidFill>
                  <a:srgbClr val="FF0000"/>
                </a:solidFill>
                <a:latin typeface="+mn-lt"/>
                <a:ea typeface="+mn-ea"/>
                <a:cs typeface="+mn-cs"/>
              </a:rPr>
              <a:t>penalty provision </a:t>
            </a:r>
            <a:r>
              <a:rPr lang="en-AU" sz="2000" dirty="0" smtClean="0">
                <a:solidFill>
                  <a:srgbClr val="FF0000"/>
                </a:solidFill>
                <a:latin typeface="+mn-lt"/>
                <a:ea typeface="+mn-ea"/>
                <a:cs typeface="+mn-cs"/>
              </a:rPr>
              <a:t>(Section 193); or</a:t>
            </a:r>
          </a:p>
          <a:p>
            <a:pPr>
              <a:buNone/>
            </a:pPr>
            <a:r>
              <a:rPr lang="en-AU" sz="2000" dirty="0" smtClean="0">
                <a:solidFill>
                  <a:schemeClr val="tx1"/>
                </a:solidFill>
                <a:latin typeface="+mn-lt"/>
                <a:ea typeface="+mn-ea"/>
                <a:cs typeface="+mn-cs"/>
              </a:rPr>
              <a:t>     (c)  a contravention of a provision mentioned in </a:t>
            </a:r>
            <a:r>
              <a:rPr lang="en-AU" sz="2000" dirty="0" smtClean="0">
                <a:solidFill>
                  <a:schemeClr val="tx1"/>
                </a:solidFill>
                <a:latin typeface="+mn-lt"/>
                <a:ea typeface="+mn-ea"/>
                <a:cs typeface="+mn-cs"/>
                <a:hlinkClick r:id="rId2"/>
              </a:rPr>
              <a:t>paragraph</a:t>
            </a:r>
            <a:r>
              <a:rPr lang="en-AU" sz="2000" dirty="0" smtClean="0">
                <a:solidFill>
                  <a:schemeClr val="tx1"/>
                </a:solidFill>
                <a:latin typeface="+mn-lt"/>
                <a:ea typeface="+mn-ea"/>
                <a:cs typeface="+mn-cs"/>
              </a:rPr>
              <a:t> 38A(</a:t>
            </a:r>
            <a:r>
              <a:rPr lang="en-AU" sz="2000" dirty="0" err="1" smtClean="0">
                <a:solidFill>
                  <a:schemeClr val="tx1"/>
                </a:solidFill>
                <a:latin typeface="+mn-lt"/>
                <a:ea typeface="+mn-ea"/>
                <a:cs typeface="+mn-cs"/>
              </a:rPr>
              <a:t>ab</a:t>
            </a:r>
            <a:r>
              <a:rPr lang="en-AU" sz="2000" dirty="0" smtClean="0">
                <a:solidFill>
                  <a:schemeClr val="tx1"/>
                </a:solidFill>
                <a:latin typeface="+mn-lt"/>
                <a:ea typeface="+mn-ea"/>
                <a:cs typeface="+mn-cs"/>
              </a:rPr>
              <a:t>).</a:t>
            </a:r>
          </a:p>
          <a:p>
            <a:pPr>
              <a:buNone/>
            </a:pPr>
            <a:endParaRPr lang="en-AU" sz="2000" dirty="0" smtClean="0">
              <a:solidFill>
                <a:schemeClr val="tx1"/>
              </a:solidFill>
              <a:latin typeface="+mn-lt"/>
              <a:ea typeface="+mn-ea"/>
              <a:cs typeface="+mn-cs"/>
            </a:endParaRPr>
          </a:p>
          <a:p>
            <a:pPr>
              <a:buNone/>
            </a:pPr>
            <a:r>
              <a:rPr lang="en-AU" sz="2000" dirty="0" smtClean="0">
                <a:solidFill>
                  <a:schemeClr val="tx1"/>
                </a:solidFill>
                <a:latin typeface="+mn-lt"/>
                <a:ea typeface="+mn-ea"/>
                <a:cs typeface="+mn-cs"/>
              </a:rPr>
              <a:t>(1A)  In relation to a regulatory provision that states that a person commits an offence if they engage, or fail to engage, in specified conduct, a person is, for the purposes of this Division, taken to contravene the provision</a:t>
            </a:r>
            <a:r>
              <a:rPr lang="en-AU" sz="2000" b="1" u="sng" dirty="0" smtClean="0">
                <a:solidFill>
                  <a:schemeClr val="tx1"/>
                </a:solidFill>
                <a:latin typeface="+mn-lt"/>
                <a:ea typeface="+mn-ea"/>
                <a:cs typeface="+mn-cs"/>
              </a:rPr>
              <a:t> if the person engages, or fails to engage, in that conduct.</a:t>
            </a:r>
          </a:p>
          <a:p>
            <a:pPr>
              <a:buNone/>
            </a:pPr>
            <a:endParaRPr lang="en-AU" dirty="0"/>
          </a:p>
        </p:txBody>
      </p:sp>
      <p:pic>
        <p:nvPicPr>
          <p:cNvPr id="4" name="Picture 3" descr="logo-online SMSF audit.png"/>
          <p:cNvPicPr>
            <a:picLocks noChangeAspect="1"/>
          </p:cNvPicPr>
          <p:nvPr/>
        </p:nvPicPr>
        <p:blipFill>
          <a:blip r:embed="rId3" cstate="print"/>
          <a:stretch>
            <a:fillRect/>
          </a:stretch>
        </p:blipFill>
        <p:spPr>
          <a:xfrm>
            <a:off x="179512" y="6093296"/>
            <a:ext cx="2762250" cy="542925"/>
          </a:xfrm>
          <a:prstGeom prst="rect">
            <a:avLst/>
          </a:prstGeom>
        </p:spPr>
      </p:pic>
      <p:pic>
        <p:nvPicPr>
          <p:cNvPr id="5" name="Picture 4" descr="logo -trustdeed.png"/>
          <p:cNvPicPr>
            <a:picLocks noChangeAspect="1"/>
          </p:cNvPicPr>
          <p:nvPr/>
        </p:nvPicPr>
        <p:blipFill>
          <a:blip r:embed="rId4" cstate="print"/>
          <a:stretch>
            <a:fillRect/>
          </a:stretch>
        </p:blipFill>
        <p:spPr>
          <a:xfrm>
            <a:off x="5076056" y="6165304"/>
            <a:ext cx="3714750" cy="56197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1707</Words>
  <Application>Microsoft Office PowerPoint</Application>
  <PresentationFormat>On-screen Show (4:3)</PresentationFormat>
  <Paragraphs>329</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What audit situations require a Contravention report to be lodged?  </vt:lpstr>
      <vt:lpstr>House Keeping - Audio</vt:lpstr>
      <vt:lpstr>House Keeping – Hand Out </vt:lpstr>
      <vt:lpstr>House Keeping – Questions on this Presentation</vt:lpstr>
      <vt:lpstr>Legal &amp; Financial Disclaimer &amp; Disclosure - Presentation is for educational purposes </vt:lpstr>
      <vt:lpstr>Agenda</vt:lpstr>
      <vt:lpstr>What is a Complying Superannuation Fund</vt:lpstr>
      <vt:lpstr>What is a Complying Superannuation Fund</vt:lpstr>
      <vt:lpstr>What is a Contravention</vt:lpstr>
      <vt:lpstr>Civil Penalty Provisions</vt:lpstr>
      <vt:lpstr>What is a Provision of the Act</vt:lpstr>
      <vt:lpstr>Requirement of Audit</vt:lpstr>
      <vt:lpstr>What must the Audit Report Contain ?</vt:lpstr>
      <vt:lpstr>What is a Contravention</vt:lpstr>
      <vt:lpstr>Trustees Duty to notify the Regulator of significant adverse events</vt:lpstr>
      <vt:lpstr>Obligations of auditors--compliance</vt:lpstr>
      <vt:lpstr>Auditor can be liable for damages to Trustees</vt:lpstr>
      <vt:lpstr>What needs to be Reported</vt:lpstr>
      <vt:lpstr>Types of contraventions reported to the ATO (up to 30 June 2020)</vt:lpstr>
      <vt:lpstr>Auditor contravention reports for the 2019–20  jumped by 31 per cent from the previous year</vt:lpstr>
      <vt:lpstr>3 types of contraventions represent 55% of all Contraventions </vt:lpstr>
      <vt:lpstr>SEC. 65 Lending to members of regulated superannuation fund prohibited</vt:lpstr>
      <vt:lpstr>Slide 23</vt:lpstr>
      <vt:lpstr>Sec 52 Covenants to be included in governing rules</vt:lpstr>
      <vt:lpstr> Money and other assets to be kept separate</vt:lpstr>
      <vt:lpstr>How do you Report Contraventions?</vt:lpstr>
      <vt:lpstr>Timing of reporting</vt:lpstr>
      <vt:lpstr>Reporting Criteria</vt:lpstr>
      <vt:lpstr>Test 3, 4 &amp; 5 Trustee behaviour test  </vt:lpstr>
      <vt:lpstr>Test 6 &amp; 7 Financial threshold test</vt:lpstr>
      <vt:lpstr>Financial Position and Other Regulatory information of ACR – Professional Judgment</vt:lpstr>
      <vt:lpstr>Administrative consequences for contraventions</vt:lpstr>
      <vt:lpstr>Some Auditors never lodge ACR’s</vt:lpstr>
      <vt:lpstr>How to identifying breaches </vt:lpstr>
      <vt:lpstr>For further Enquires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Manoj</cp:lastModifiedBy>
  <cp:revision>23</cp:revision>
  <dcterms:created xsi:type="dcterms:W3CDTF">2021-04-13T01:54:17Z</dcterms:created>
  <dcterms:modified xsi:type="dcterms:W3CDTF">2021-11-16T02:45:49Z</dcterms:modified>
</cp:coreProperties>
</file>